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8"/>
  </p:notesMasterIdLst>
  <p:sldIdLst>
    <p:sldId id="359" r:id="rId2"/>
    <p:sldId id="326" r:id="rId3"/>
    <p:sldId id="339" r:id="rId4"/>
    <p:sldId id="347" r:id="rId5"/>
    <p:sldId id="348" r:id="rId6"/>
    <p:sldId id="364" r:id="rId7"/>
    <p:sldId id="363" r:id="rId8"/>
    <p:sldId id="354" r:id="rId9"/>
    <p:sldId id="355" r:id="rId10"/>
    <p:sldId id="357" r:id="rId11"/>
    <p:sldId id="356" r:id="rId12"/>
    <p:sldId id="360" r:id="rId13"/>
    <p:sldId id="358" r:id="rId14"/>
    <p:sldId id="362" r:id="rId15"/>
    <p:sldId id="361" r:id="rId16"/>
    <p:sldId id="3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83"/>
    <p:restoredTop sz="86483"/>
  </p:normalViewPr>
  <p:slideViewPr>
    <p:cSldViewPr snapToGrid="0" snapToObjects="1">
      <p:cViewPr varScale="1">
        <p:scale>
          <a:sx n="120" d="100"/>
          <a:sy n="120" d="100"/>
        </p:scale>
        <p:origin x="9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BB0F36-E3EC-43B7-8BE5-2CED57B2A06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A7C3931-DCBB-491A-A92C-FC6F69B4BD48}">
      <dgm:prSet custT="1"/>
      <dgm:spPr/>
      <dgm:t>
        <a:bodyPr/>
        <a:lstStyle/>
        <a:p>
          <a:pPr>
            <a:lnSpc>
              <a:spcPct val="100000"/>
            </a:lnSpc>
          </a:pPr>
          <a:r>
            <a:rPr lang="en-US" sz="1400" b="0" i="0" dirty="0"/>
            <a:t>A more cost-effective and practical approach involves leveraging Google Street View, satellite images, computer vision, and machine learning models for object detection to obtain foliage information.</a:t>
          </a:r>
          <a:endParaRPr lang="en-US" sz="1400" dirty="0"/>
        </a:p>
      </dgm:t>
    </dgm:pt>
    <dgm:pt modelId="{ACA41456-3B35-4AD6-B24E-A2D1B7702664}" type="parTrans" cxnId="{E95ABDFA-7382-418B-882D-E39DA3334CCE}">
      <dgm:prSet/>
      <dgm:spPr/>
      <dgm:t>
        <a:bodyPr/>
        <a:lstStyle/>
        <a:p>
          <a:endParaRPr lang="en-US"/>
        </a:p>
      </dgm:t>
    </dgm:pt>
    <dgm:pt modelId="{A8150F81-BBFF-4F65-ADE0-F914085E7CC8}" type="sibTrans" cxnId="{E95ABDFA-7382-418B-882D-E39DA3334CCE}">
      <dgm:prSet/>
      <dgm:spPr/>
      <dgm:t>
        <a:bodyPr/>
        <a:lstStyle/>
        <a:p>
          <a:pPr>
            <a:lnSpc>
              <a:spcPct val="100000"/>
            </a:lnSpc>
          </a:pPr>
          <a:endParaRPr lang="en-US"/>
        </a:p>
      </dgm:t>
    </dgm:pt>
    <dgm:pt modelId="{C72B0C28-DAB4-44C8-BFDC-A989E14DEF0B}">
      <dgm:prSet custT="1"/>
      <dgm:spPr/>
      <dgm:t>
        <a:bodyPr/>
        <a:lstStyle/>
        <a:p>
          <a:pPr>
            <a:lnSpc>
              <a:spcPct val="100000"/>
            </a:lnSpc>
          </a:pPr>
          <a:r>
            <a:rPr lang="en-US" sz="1400" kern="1200" dirty="0">
              <a:solidFill>
                <a:prstClr val="black">
                  <a:hueOff val="0"/>
                  <a:satOff val="0"/>
                  <a:lumOff val="0"/>
                  <a:alphaOff val="0"/>
                </a:prstClr>
              </a:solidFill>
              <a:latin typeface="Calibri" panose="020F0502020204030204"/>
              <a:ea typeface="+mn-ea"/>
              <a:cs typeface="+mn-cs"/>
            </a:rPr>
            <a:t>This study introduces a computer vision-based machine learning method using open source or low-cost resources, Google Street View images, and satellite images to determine foliage and tree height.</a:t>
          </a:r>
        </a:p>
      </dgm:t>
    </dgm:pt>
    <dgm:pt modelId="{5A614253-47F5-4A85-994D-24B2981EB2FA}" type="parTrans" cxnId="{8FFC6EC5-DD2B-4F94-870B-FB0B4DECCBF8}">
      <dgm:prSet/>
      <dgm:spPr/>
      <dgm:t>
        <a:bodyPr/>
        <a:lstStyle/>
        <a:p>
          <a:endParaRPr lang="en-US"/>
        </a:p>
      </dgm:t>
    </dgm:pt>
    <dgm:pt modelId="{48B0AB51-B074-4854-8B34-DDAF5E7606F5}" type="sibTrans" cxnId="{8FFC6EC5-DD2B-4F94-870B-FB0B4DECCBF8}">
      <dgm:prSet/>
      <dgm:spPr/>
      <dgm:t>
        <a:bodyPr/>
        <a:lstStyle/>
        <a:p>
          <a:endParaRPr lang="en-US"/>
        </a:p>
      </dgm:t>
    </dgm:pt>
    <dgm:pt modelId="{386A9CB0-97D4-407C-B4BA-403DCD587893}" type="pres">
      <dgm:prSet presAssocID="{D4BB0F36-E3EC-43B7-8BE5-2CED57B2A066}" presName="root" presStyleCnt="0">
        <dgm:presLayoutVars>
          <dgm:dir/>
          <dgm:resizeHandles val="exact"/>
        </dgm:presLayoutVars>
      </dgm:prSet>
      <dgm:spPr/>
    </dgm:pt>
    <dgm:pt modelId="{8D9CB655-0451-407E-BF8B-09108A02C4D3}" type="pres">
      <dgm:prSet presAssocID="{FA7C3931-DCBB-491A-A92C-FC6F69B4BD48}" presName="compNode" presStyleCnt="0"/>
      <dgm:spPr/>
    </dgm:pt>
    <dgm:pt modelId="{2879243A-449E-4295-9103-5053A1F49521}" type="pres">
      <dgm:prSet presAssocID="{FA7C3931-DCBB-491A-A92C-FC6F69B4BD48}" presName="bgRect" presStyleLbl="bgShp" presStyleIdx="0" presStyleCnt="2"/>
      <dgm:spPr/>
    </dgm:pt>
    <dgm:pt modelId="{CEF7CA9A-C6B7-4D7F-ACFF-570A8773A5F5}" type="pres">
      <dgm:prSet presAssocID="{FA7C3931-DCBB-491A-A92C-FC6F69B4BD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atellite"/>
        </a:ext>
      </dgm:extLst>
    </dgm:pt>
    <dgm:pt modelId="{8526A5BA-6CD4-4F06-BA2F-80F13B45C6A8}" type="pres">
      <dgm:prSet presAssocID="{FA7C3931-DCBB-491A-A92C-FC6F69B4BD48}" presName="spaceRect" presStyleCnt="0"/>
      <dgm:spPr/>
    </dgm:pt>
    <dgm:pt modelId="{E1F2185C-DF18-495E-9E03-C4F6BD929EB5}" type="pres">
      <dgm:prSet presAssocID="{FA7C3931-DCBB-491A-A92C-FC6F69B4BD48}" presName="parTx" presStyleLbl="revTx" presStyleIdx="0" presStyleCnt="2">
        <dgm:presLayoutVars>
          <dgm:chMax val="0"/>
          <dgm:chPref val="0"/>
        </dgm:presLayoutVars>
      </dgm:prSet>
      <dgm:spPr/>
    </dgm:pt>
    <dgm:pt modelId="{155E21DF-F3A2-45CD-820C-DC35C757F55E}" type="pres">
      <dgm:prSet presAssocID="{A8150F81-BBFF-4F65-ADE0-F914085E7CC8}" presName="sibTrans" presStyleCnt="0"/>
      <dgm:spPr/>
    </dgm:pt>
    <dgm:pt modelId="{5DCAA26C-46DC-49EB-A144-C25C4698A7CA}" type="pres">
      <dgm:prSet presAssocID="{C72B0C28-DAB4-44C8-BFDC-A989E14DEF0B}" presName="compNode" presStyleCnt="0"/>
      <dgm:spPr/>
    </dgm:pt>
    <dgm:pt modelId="{3F9403E4-1638-48BE-BC83-89A42A6D22C7}" type="pres">
      <dgm:prSet presAssocID="{C72B0C28-DAB4-44C8-BFDC-A989E14DEF0B}" presName="bgRect" presStyleLbl="bgShp" presStyleIdx="1" presStyleCnt="2"/>
      <dgm:spPr/>
    </dgm:pt>
    <dgm:pt modelId="{4993CEF0-0184-4E3A-A5A1-80EFF5F3187A}" type="pres">
      <dgm:prSet presAssocID="{C72B0C28-DAB4-44C8-BFDC-A989E14DEF0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06886AE4-528E-442D-9886-D2151233EB35}" type="pres">
      <dgm:prSet presAssocID="{C72B0C28-DAB4-44C8-BFDC-A989E14DEF0B}" presName="spaceRect" presStyleCnt="0"/>
      <dgm:spPr/>
    </dgm:pt>
    <dgm:pt modelId="{D8D16141-773F-43EE-ADD2-2CEA33D2DEDA}" type="pres">
      <dgm:prSet presAssocID="{C72B0C28-DAB4-44C8-BFDC-A989E14DEF0B}" presName="parTx" presStyleLbl="revTx" presStyleIdx="1" presStyleCnt="2">
        <dgm:presLayoutVars>
          <dgm:chMax val="0"/>
          <dgm:chPref val="0"/>
        </dgm:presLayoutVars>
      </dgm:prSet>
      <dgm:spPr/>
    </dgm:pt>
  </dgm:ptLst>
  <dgm:cxnLst>
    <dgm:cxn modelId="{293C8C05-3D96-7546-A65B-E014FD513A28}" type="presOf" srcId="{FA7C3931-DCBB-491A-A92C-FC6F69B4BD48}" destId="{E1F2185C-DF18-495E-9E03-C4F6BD929EB5}" srcOrd="0" destOrd="0" presId="urn:microsoft.com/office/officeart/2018/2/layout/IconVerticalSolidList"/>
    <dgm:cxn modelId="{6C10543D-72AE-2344-83C8-B30B87F1D0D3}" type="presOf" srcId="{D4BB0F36-E3EC-43B7-8BE5-2CED57B2A066}" destId="{386A9CB0-97D4-407C-B4BA-403DCD587893}" srcOrd="0" destOrd="0" presId="urn:microsoft.com/office/officeart/2018/2/layout/IconVerticalSolidList"/>
    <dgm:cxn modelId="{497754A1-C2CF-874E-B8B9-2CFF5600B7B2}" type="presOf" srcId="{C72B0C28-DAB4-44C8-BFDC-A989E14DEF0B}" destId="{D8D16141-773F-43EE-ADD2-2CEA33D2DEDA}" srcOrd="0" destOrd="0" presId="urn:microsoft.com/office/officeart/2018/2/layout/IconVerticalSolidList"/>
    <dgm:cxn modelId="{8FFC6EC5-DD2B-4F94-870B-FB0B4DECCBF8}" srcId="{D4BB0F36-E3EC-43B7-8BE5-2CED57B2A066}" destId="{C72B0C28-DAB4-44C8-BFDC-A989E14DEF0B}" srcOrd="1" destOrd="0" parTransId="{5A614253-47F5-4A85-994D-24B2981EB2FA}" sibTransId="{48B0AB51-B074-4854-8B34-DDAF5E7606F5}"/>
    <dgm:cxn modelId="{E95ABDFA-7382-418B-882D-E39DA3334CCE}" srcId="{D4BB0F36-E3EC-43B7-8BE5-2CED57B2A066}" destId="{FA7C3931-DCBB-491A-A92C-FC6F69B4BD48}" srcOrd="0" destOrd="0" parTransId="{ACA41456-3B35-4AD6-B24E-A2D1B7702664}" sibTransId="{A8150F81-BBFF-4F65-ADE0-F914085E7CC8}"/>
    <dgm:cxn modelId="{B2712A5D-08FF-FC42-9D21-A41E4A0163D2}" type="presParOf" srcId="{386A9CB0-97D4-407C-B4BA-403DCD587893}" destId="{8D9CB655-0451-407E-BF8B-09108A02C4D3}" srcOrd="0" destOrd="0" presId="urn:microsoft.com/office/officeart/2018/2/layout/IconVerticalSolidList"/>
    <dgm:cxn modelId="{17D925AA-DCAD-B741-9F12-8A24BAE491E2}" type="presParOf" srcId="{8D9CB655-0451-407E-BF8B-09108A02C4D3}" destId="{2879243A-449E-4295-9103-5053A1F49521}" srcOrd="0" destOrd="0" presId="urn:microsoft.com/office/officeart/2018/2/layout/IconVerticalSolidList"/>
    <dgm:cxn modelId="{5685DFAA-BF39-DC41-BED1-31115A4E2AA8}" type="presParOf" srcId="{8D9CB655-0451-407E-BF8B-09108A02C4D3}" destId="{CEF7CA9A-C6B7-4D7F-ACFF-570A8773A5F5}" srcOrd="1" destOrd="0" presId="urn:microsoft.com/office/officeart/2018/2/layout/IconVerticalSolidList"/>
    <dgm:cxn modelId="{031927D5-9176-0744-A8A3-770A5A57B20E}" type="presParOf" srcId="{8D9CB655-0451-407E-BF8B-09108A02C4D3}" destId="{8526A5BA-6CD4-4F06-BA2F-80F13B45C6A8}" srcOrd="2" destOrd="0" presId="urn:microsoft.com/office/officeart/2018/2/layout/IconVerticalSolidList"/>
    <dgm:cxn modelId="{35A7A811-2E34-BF41-834B-4F86ADBEFA47}" type="presParOf" srcId="{8D9CB655-0451-407E-BF8B-09108A02C4D3}" destId="{E1F2185C-DF18-495E-9E03-C4F6BD929EB5}" srcOrd="3" destOrd="0" presId="urn:microsoft.com/office/officeart/2018/2/layout/IconVerticalSolidList"/>
    <dgm:cxn modelId="{EF7785B7-62A3-ED44-85BB-E71FD17C0247}" type="presParOf" srcId="{386A9CB0-97D4-407C-B4BA-403DCD587893}" destId="{155E21DF-F3A2-45CD-820C-DC35C757F55E}" srcOrd="1" destOrd="0" presId="urn:microsoft.com/office/officeart/2018/2/layout/IconVerticalSolidList"/>
    <dgm:cxn modelId="{758E67EB-BAFC-A94B-A105-75D760E38B80}" type="presParOf" srcId="{386A9CB0-97D4-407C-B4BA-403DCD587893}" destId="{5DCAA26C-46DC-49EB-A144-C25C4698A7CA}" srcOrd="2" destOrd="0" presId="urn:microsoft.com/office/officeart/2018/2/layout/IconVerticalSolidList"/>
    <dgm:cxn modelId="{B81FBBB1-CBDE-5C4A-B420-C8BB3AAC125E}" type="presParOf" srcId="{5DCAA26C-46DC-49EB-A144-C25C4698A7CA}" destId="{3F9403E4-1638-48BE-BC83-89A42A6D22C7}" srcOrd="0" destOrd="0" presId="urn:microsoft.com/office/officeart/2018/2/layout/IconVerticalSolidList"/>
    <dgm:cxn modelId="{DE21400B-5E29-6643-8B01-9FEE7FA432A0}" type="presParOf" srcId="{5DCAA26C-46DC-49EB-A144-C25C4698A7CA}" destId="{4993CEF0-0184-4E3A-A5A1-80EFF5F3187A}" srcOrd="1" destOrd="0" presId="urn:microsoft.com/office/officeart/2018/2/layout/IconVerticalSolidList"/>
    <dgm:cxn modelId="{58EFC4CD-BD75-4C43-B1D6-20CA865BD3F5}" type="presParOf" srcId="{5DCAA26C-46DC-49EB-A144-C25C4698A7CA}" destId="{06886AE4-528E-442D-9886-D2151233EB35}" srcOrd="2" destOrd="0" presId="urn:microsoft.com/office/officeart/2018/2/layout/IconVerticalSolidList"/>
    <dgm:cxn modelId="{4EDFDEDC-40F4-0A43-8D69-19284F519FD7}" type="presParOf" srcId="{5DCAA26C-46DC-49EB-A144-C25C4698A7CA}" destId="{D8D16141-773F-43EE-ADD2-2CEA33D2DED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953CC3-762A-4BC5-B4CF-6FE9DE79F105}"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B2C5B062-FBF7-48BC-B229-85F9E9C48EF2}">
      <dgm:prSet/>
      <dgm:spPr/>
      <dgm:t>
        <a:bodyPr/>
        <a:lstStyle/>
        <a:p>
          <a:pPr>
            <a:lnSpc>
              <a:spcPct val="100000"/>
            </a:lnSpc>
          </a:pPr>
          <a:r>
            <a:rPr lang="en-US" dirty="0"/>
            <a:t>Select the region of interest for the creation of a digital twin for foliage.</a:t>
          </a:r>
        </a:p>
      </dgm:t>
    </dgm:pt>
    <dgm:pt modelId="{838DCFF4-8BC1-4479-8317-E04971BA65C9}" type="parTrans" cxnId="{1E729B2E-DAD3-42EE-81F3-80D4CB2817F9}">
      <dgm:prSet/>
      <dgm:spPr/>
      <dgm:t>
        <a:bodyPr/>
        <a:lstStyle/>
        <a:p>
          <a:endParaRPr lang="en-US"/>
        </a:p>
      </dgm:t>
    </dgm:pt>
    <dgm:pt modelId="{1F6B3497-1E2C-4C88-869A-6ECDD90E129D}" type="sibTrans" cxnId="{1E729B2E-DAD3-42EE-81F3-80D4CB2817F9}">
      <dgm:prSet/>
      <dgm:spPr/>
      <dgm:t>
        <a:bodyPr/>
        <a:lstStyle/>
        <a:p>
          <a:endParaRPr lang="en-US"/>
        </a:p>
      </dgm:t>
    </dgm:pt>
    <dgm:pt modelId="{8C6552C2-7487-4972-9B0A-7D3B2BAC5924}">
      <dgm:prSet/>
      <dgm:spPr/>
      <dgm:t>
        <a:bodyPr/>
        <a:lstStyle/>
        <a:p>
          <a:pPr>
            <a:lnSpc>
              <a:spcPct val="100000"/>
            </a:lnSpc>
          </a:pPr>
          <a:r>
            <a:rPr lang="en-US" dirty="0"/>
            <a:t>Create a 640x640 pixel grid with center point and latitude/longitude for the area of interest along the streets using Quantum Geographic  Information systems (QGIS).</a:t>
          </a:r>
        </a:p>
      </dgm:t>
    </dgm:pt>
    <dgm:pt modelId="{B1887924-B8ED-499A-A45D-2BD8ED0B8706}" type="parTrans" cxnId="{71F764FF-B862-4567-A7E1-11C265117A61}">
      <dgm:prSet/>
      <dgm:spPr/>
      <dgm:t>
        <a:bodyPr/>
        <a:lstStyle/>
        <a:p>
          <a:endParaRPr lang="en-US"/>
        </a:p>
      </dgm:t>
    </dgm:pt>
    <dgm:pt modelId="{F31BE9EC-B838-426C-8342-AC944CFD55A2}" type="sibTrans" cxnId="{71F764FF-B862-4567-A7E1-11C265117A61}">
      <dgm:prSet/>
      <dgm:spPr/>
      <dgm:t>
        <a:bodyPr/>
        <a:lstStyle/>
        <a:p>
          <a:endParaRPr lang="en-US"/>
        </a:p>
      </dgm:t>
    </dgm:pt>
    <dgm:pt modelId="{6CFAEAB8-382D-4510-A3D5-0A7CBCC0B3F7}">
      <dgm:prSet/>
      <dgm:spPr/>
      <dgm:t>
        <a:bodyPr/>
        <a:lstStyle/>
        <a:p>
          <a:pPr>
            <a:lnSpc>
              <a:spcPct val="100000"/>
            </a:lnSpc>
          </a:pPr>
          <a:r>
            <a:rPr lang="en-US" dirty="0"/>
            <a:t>Using the Google </a:t>
          </a:r>
          <a:r>
            <a:rPr lang="en-US" dirty="0" err="1"/>
            <a:t>staticmap</a:t>
          </a:r>
          <a:r>
            <a:rPr lang="en-US" dirty="0"/>
            <a:t> API, collect aerial view images along these points.</a:t>
          </a:r>
        </a:p>
      </dgm:t>
    </dgm:pt>
    <dgm:pt modelId="{38C6CF6A-5828-420C-A3D4-D0BF5E76B913}" type="parTrans" cxnId="{2FD8DC75-CDAF-4F0C-902F-F623E56CF0B8}">
      <dgm:prSet/>
      <dgm:spPr/>
      <dgm:t>
        <a:bodyPr/>
        <a:lstStyle/>
        <a:p>
          <a:endParaRPr lang="en-US"/>
        </a:p>
      </dgm:t>
    </dgm:pt>
    <dgm:pt modelId="{618E896A-C52C-4797-9419-11C1E524C28F}" type="sibTrans" cxnId="{2FD8DC75-CDAF-4F0C-902F-F623E56CF0B8}">
      <dgm:prSet/>
      <dgm:spPr/>
      <dgm:t>
        <a:bodyPr/>
        <a:lstStyle/>
        <a:p>
          <a:endParaRPr lang="en-US"/>
        </a:p>
      </dgm:t>
    </dgm:pt>
    <dgm:pt modelId="{0F2B3AE9-1124-4A92-9480-830386DE51C5}">
      <dgm:prSet/>
      <dgm:spPr/>
      <dgm:t>
        <a:bodyPr/>
        <a:lstStyle/>
        <a:p>
          <a:pPr>
            <a:lnSpc>
              <a:spcPct val="100000"/>
            </a:lnSpc>
          </a:pPr>
          <a:r>
            <a:rPr lang="en-US" dirty="0"/>
            <a:t>Using the Google Street View static API, collect street view images along these lines.</a:t>
          </a:r>
        </a:p>
      </dgm:t>
    </dgm:pt>
    <dgm:pt modelId="{142B4C1A-FB2E-433F-9641-040A9F746B18}" type="parTrans" cxnId="{E8B6B893-4F67-4FEB-8941-6CE187AE7F2A}">
      <dgm:prSet/>
      <dgm:spPr/>
      <dgm:t>
        <a:bodyPr/>
        <a:lstStyle/>
        <a:p>
          <a:endParaRPr lang="en-US"/>
        </a:p>
      </dgm:t>
    </dgm:pt>
    <dgm:pt modelId="{5BA04020-0D60-4047-A23E-F776382B80F9}" type="sibTrans" cxnId="{E8B6B893-4F67-4FEB-8941-6CE187AE7F2A}">
      <dgm:prSet/>
      <dgm:spPr/>
      <dgm:t>
        <a:bodyPr/>
        <a:lstStyle/>
        <a:p>
          <a:endParaRPr lang="en-US"/>
        </a:p>
      </dgm:t>
    </dgm:pt>
    <dgm:pt modelId="{B96F4774-D4BF-4AD1-8E7E-C288DB122662}">
      <dgm:prSet/>
      <dgm:spPr/>
      <dgm:t>
        <a:bodyPr/>
        <a:lstStyle/>
        <a:p>
          <a:pPr>
            <a:lnSpc>
              <a:spcPct val="100000"/>
            </a:lnSpc>
          </a:pPr>
          <a:r>
            <a:rPr lang="en-US" dirty="0"/>
            <a:t>To train the machine-learning model, add annotations to images with the VGG Image Annotator (VIA).</a:t>
          </a:r>
        </a:p>
      </dgm:t>
    </dgm:pt>
    <dgm:pt modelId="{1CAB58FE-36D2-4CE1-BF6F-449E3256B731}" type="parTrans" cxnId="{AFE4E6D2-D587-4A52-A547-D6201022FA32}">
      <dgm:prSet/>
      <dgm:spPr/>
      <dgm:t>
        <a:bodyPr/>
        <a:lstStyle/>
        <a:p>
          <a:endParaRPr lang="en-US"/>
        </a:p>
      </dgm:t>
    </dgm:pt>
    <dgm:pt modelId="{73AA1A72-0019-43E4-B117-FA85AD427599}" type="sibTrans" cxnId="{AFE4E6D2-D587-4A52-A547-D6201022FA32}">
      <dgm:prSet/>
      <dgm:spPr/>
      <dgm:t>
        <a:bodyPr/>
        <a:lstStyle/>
        <a:p>
          <a:endParaRPr lang="en-US"/>
        </a:p>
      </dgm:t>
    </dgm:pt>
    <dgm:pt modelId="{5FBBF3FD-7355-40B3-8ED3-8A78D996619D}" type="pres">
      <dgm:prSet presAssocID="{93953CC3-762A-4BC5-B4CF-6FE9DE79F105}" presName="root" presStyleCnt="0">
        <dgm:presLayoutVars>
          <dgm:dir/>
          <dgm:resizeHandles val="exact"/>
        </dgm:presLayoutVars>
      </dgm:prSet>
      <dgm:spPr/>
    </dgm:pt>
    <dgm:pt modelId="{010DBF07-D789-477C-B774-0431A6FDEA65}" type="pres">
      <dgm:prSet presAssocID="{B2C5B062-FBF7-48BC-B229-85F9E9C48EF2}" presName="compNode" presStyleCnt="0"/>
      <dgm:spPr/>
    </dgm:pt>
    <dgm:pt modelId="{56F6B578-670E-4B14-8A6E-9C172447680C}" type="pres">
      <dgm:prSet presAssocID="{B2C5B062-FBF7-48BC-B229-85F9E9C48EF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p with pin with solid fill"/>
        </a:ext>
      </dgm:extLst>
    </dgm:pt>
    <dgm:pt modelId="{C984DA85-858D-4D16-BD0A-242255C1C9B1}" type="pres">
      <dgm:prSet presAssocID="{B2C5B062-FBF7-48BC-B229-85F9E9C48EF2}" presName="spaceRect" presStyleCnt="0"/>
      <dgm:spPr/>
    </dgm:pt>
    <dgm:pt modelId="{A17F390D-59A0-43CB-BF8B-022A304A6704}" type="pres">
      <dgm:prSet presAssocID="{B2C5B062-FBF7-48BC-B229-85F9E9C48EF2}" presName="textRect" presStyleLbl="revTx" presStyleIdx="0" presStyleCnt="5">
        <dgm:presLayoutVars>
          <dgm:chMax val="1"/>
          <dgm:chPref val="1"/>
        </dgm:presLayoutVars>
      </dgm:prSet>
      <dgm:spPr/>
    </dgm:pt>
    <dgm:pt modelId="{ACBE64B2-AF37-46ED-ADF4-14A1C910B4AF}" type="pres">
      <dgm:prSet presAssocID="{1F6B3497-1E2C-4C88-869A-6ECDD90E129D}" presName="sibTrans" presStyleCnt="0"/>
      <dgm:spPr/>
    </dgm:pt>
    <dgm:pt modelId="{2B4D431B-45E2-4AA1-AE6D-2CCC6DD2ABB5}" type="pres">
      <dgm:prSet presAssocID="{8C6552C2-7487-4972-9B0A-7D3B2BAC5924}" presName="compNode" presStyleCnt="0"/>
      <dgm:spPr/>
    </dgm:pt>
    <dgm:pt modelId="{E15F5BC5-BDE5-49A1-9F92-BF58C621A764}" type="pres">
      <dgm:prSet presAssocID="{8C6552C2-7487-4972-9B0A-7D3B2BAC5924}"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able with solid fill"/>
        </a:ext>
      </dgm:extLst>
    </dgm:pt>
    <dgm:pt modelId="{67B83E37-0500-4588-85E6-A0109A5A437F}" type="pres">
      <dgm:prSet presAssocID="{8C6552C2-7487-4972-9B0A-7D3B2BAC5924}" presName="spaceRect" presStyleCnt="0"/>
      <dgm:spPr/>
    </dgm:pt>
    <dgm:pt modelId="{D107391B-57D3-4C1E-8364-FD3555E63E2C}" type="pres">
      <dgm:prSet presAssocID="{8C6552C2-7487-4972-9B0A-7D3B2BAC5924}" presName="textRect" presStyleLbl="revTx" presStyleIdx="1" presStyleCnt="5">
        <dgm:presLayoutVars>
          <dgm:chMax val="1"/>
          <dgm:chPref val="1"/>
        </dgm:presLayoutVars>
      </dgm:prSet>
      <dgm:spPr/>
    </dgm:pt>
    <dgm:pt modelId="{824FBB20-D9D0-4D56-ACC3-63313EEB3C91}" type="pres">
      <dgm:prSet presAssocID="{F31BE9EC-B838-426C-8342-AC944CFD55A2}" presName="sibTrans" presStyleCnt="0"/>
      <dgm:spPr/>
    </dgm:pt>
    <dgm:pt modelId="{9DE08DBC-D4DF-45B8-8A30-94B1FBAD1A14}" type="pres">
      <dgm:prSet presAssocID="{6CFAEAB8-382D-4510-A3D5-0A7CBCC0B3F7}" presName="compNode" presStyleCnt="0"/>
      <dgm:spPr/>
    </dgm:pt>
    <dgm:pt modelId="{E8228E2A-A775-494E-9553-4CE36C21B33C}" type="pres">
      <dgm:prSet presAssocID="{6CFAEAB8-382D-4510-A3D5-0A7CBCC0B3F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17245222-D7F8-48E2-B9D1-73B468D385D0}" type="pres">
      <dgm:prSet presAssocID="{6CFAEAB8-382D-4510-A3D5-0A7CBCC0B3F7}" presName="spaceRect" presStyleCnt="0"/>
      <dgm:spPr/>
    </dgm:pt>
    <dgm:pt modelId="{46112965-DA1D-4B6F-B412-93427E6C5ED4}" type="pres">
      <dgm:prSet presAssocID="{6CFAEAB8-382D-4510-A3D5-0A7CBCC0B3F7}" presName="textRect" presStyleLbl="revTx" presStyleIdx="2" presStyleCnt="5">
        <dgm:presLayoutVars>
          <dgm:chMax val="1"/>
          <dgm:chPref val="1"/>
        </dgm:presLayoutVars>
      </dgm:prSet>
      <dgm:spPr/>
    </dgm:pt>
    <dgm:pt modelId="{331158B5-83BA-45AC-8963-64BEAF50F407}" type="pres">
      <dgm:prSet presAssocID="{618E896A-C52C-4797-9419-11C1E524C28F}" presName="sibTrans" presStyleCnt="0"/>
      <dgm:spPr/>
    </dgm:pt>
    <dgm:pt modelId="{7F2EB036-BF02-4F24-8BC0-53D9AACD32E6}" type="pres">
      <dgm:prSet presAssocID="{0F2B3AE9-1124-4A92-9480-830386DE51C5}" presName="compNode" presStyleCnt="0"/>
      <dgm:spPr/>
    </dgm:pt>
    <dgm:pt modelId="{72B386BF-1338-481C-92D3-ED2FB5AA1792}" type="pres">
      <dgm:prSet presAssocID="{0F2B3AE9-1124-4A92-9480-830386DE51C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mera"/>
        </a:ext>
      </dgm:extLst>
    </dgm:pt>
    <dgm:pt modelId="{617B44E6-06C1-40B2-B6EA-2F0140BD4FC4}" type="pres">
      <dgm:prSet presAssocID="{0F2B3AE9-1124-4A92-9480-830386DE51C5}" presName="spaceRect" presStyleCnt="0"/>
      <dgm:spPr/>
    </dgm:pt>
    <dgm:pt modelId="{27E9903F-C173-4F92-9F27-61A5F0DB531E}" type="pres">
      <dgm:prSet presAssocID="{0F2B3AE9-1124-4A92-9480-830386DE51C5}" presName="textRect" presStyleLbl="revTx" presStyleIdx="3" presStyleCnt="5">
        <dgm:presLayoutVars>
          <dgm:chMax val="1"/>
          <dgm:chPref val="1"/>
        </dgm:presLayoutVars>
      </dgm:prSet>
      <dgm:spPr/>
    </dgm:pt>
    <dgm:pt modelId="{A75A3189-8B27-4A64-919D-848D94A57849}" type="pres">
      <dgm:prSet presAssocID="{5BA04020-0D60-4047-A23E-F776382B80F9}" presName="sibTrans" presStyleCnt="0"/>
      <dgm:spPr/>
    </dgm:pt>
    <dgm:pt modelId="{FCA050E9-EFE3-4816-ACB4-CAF13916DA0F}" type="pres">
      <dgm:prSet presAssocID="{B96F4774-D4BF-4AD1-8E7E-C288DB122662}" presName="compNode" presStyleCnt="0"/>
      <dgm:spPr/>
    </dgm:pt>
    <dgm:pt modelId="{4B98B30E-307D-446D-95EC-7920B3B93457}" type="pres">
      <dgm:prSet presAssocID="{B96F4774-D4BF-4AD1-8E7E-C288DB122662}"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obot Hand with solid fill"/>
        </a:ext>
      </dgm:extLst>
    </dgm:pt>
    <dgm:pt modelId="{740E26F4-14D8-45FB-B103-976B05312450}" type="pres">
      <dgm:prSet presAssocID="{B96F4774-D4BF-4AD1-8E7E-C288DB122662}" presName="spaceRect" presStyleCnt="0"/>
      <dgm:spPr/>
    </dgm:pt>
    <dgm:pt modelId="{31BD5F9C-CA4F-4F03-9D42-A27D26F8907D}" type="pres">
      <dgm:prSet presAssocID="{B96F4774-D4BF-4AD1-8E7E-C288DB122662}" presName="textRect" presStyleLbl="revTx" presStyleIdx="4" presStyleCnt="5">
        <dgm:presLayoutVars>
          <dgm:chMax val="1"/>
          <dgm:chPref val="1"/>
        </dgm:presLayoutVars>
      </dgm:prSet>
      <dgm:spPr/>
    </dgm:pt>
  </dgm:ptLst>
  <dgm:cxnLst>
    <dgm:cxn modelId="{7E6A4C1F-A3D6-0D42-B7EF-969C7B8D7B16}" type="presOf" srcId="{6CFAEAB8-382D-4510-A3D5-0A7CBCC0B3F7}" destId="{46112965-DA1D-4B6F-B412-93427E6C5ED4}" srcOrd="0" destOrd="0" presId="urn:microsoft.com/office/officeart/2018/2/layout/IconLabelList"/>
    <dgm:cxn modelId="{1E729B2E-DAD3-42EE-81F3-80D4CB2817F9}" srcId="{93953CC3-762A-4BC5-B4CF-6FE9DE79F105}" destId="{B2C5B062-FBF7-48BC-B229-85F9E9C48EF2}" srcOrd="0" destOrd="0" parTransId="{838DCFF4-8BC1-4479-8317-E04971BA65C9}" sibTransId="{1F6B3497-1E2C-4C88-869A-6ECDD90E129D}"/>
    <dgm:cxn modelId="{2FD8DC75-CDAF-4F0C-902F-F623E56CF0B8}" srcId="{93953CC3-762A-4BC5-B4CF-6FE9DE79F105}" destId="{6CFAEAB8-382D-4510-A3D5-0A7CBCC0B3F7}" srcOrd="2" destOrd="0" parTransId="{38C6CF6A-5828-420C-A3D4-D0BF5E76B913}" sibTransId="{618E896A-C52C-4797-9419-11C1E524C28F}"/>
    <dgm:cxn modelId="{5AF50688-C10B-E34B-8792-FF800DF41B3A}" type="presOf" srcId="{93953CC3-762A-4BC5-B4CF-6FE9DE79F105}" destId="{5FBBF3FD-7355-40B3-8ED3-8A78D996619D}" srcOrd="0" destOrd="0" presId="urn:microsoft.com/office/officeart/2018/2/layout/IconLabelList"/>
    <dgm:cxn modelId="{7B453C90-8AD0-EA4C-BE25-36EF87471233}" type="presOf" srcId="{0F2B3AE9-1124-4A92-9480-830386DE51C5}" destId="{27E9903F-C173-4F92-9F27-61A5F0DB531E}" srcOrd="0" destOrd="0" presId="urn:microsoft.com/office/officeart/2018/2/layout/IconLabelList"/>
    <dgm:cxn modelId="{E8B6B893-4F67-4FEB-8941-6CE187AE7F2A}" srcId="{93953CC3-762A-4BC5-B4CF-6FE9DE79F105}" destId="{0F2B3AE9-1124-4A92-9480-830386DE51C5}" srcOrd="3" destOrd="0" parTransId="{142B4C1A-FB2E-433F-9641-040A9F746B18}" sibTransId="{5BA04020-0D60-4047-A23E-F776382B80F9}"/>
    <dgm:cxn modelId="{5B3FD19A-A2A3-6A42-91E7-C737C167006D}" type="presOf" srcId="{B2C5B062-FBF7-48BC-B229-85F9E9C48EF2}" destId="{A17F390D-59A0-43CB-BF8B-022A304A6704}" srcOrd="0" destOrd="0" presId="urn:microsoft.com/office/officeart/2018/2/layout/IconLabelList"/>
    <dgm:cxn modelId="{3DE9E3BD-1876-A642-B0B5-62F7D2167F66}" type="presOf" srcId="{B96F4774-D4BF-4AD1-8E7E-C288DB122662}" destId="{31BD5F9C-CA4F-4F03-9D42-A27D26F8907D}" srcOrd="0" destOrd="0" presId="urn:microsoft.com/office/officeart/2018/2/layout/IconLabelList"/>
    <dgm:cxn modelId="{AFE4E6D2-D587-4A52-A547-D6201022FA32}" srcId="{93953CC3-762A-4BC5-B4CF-6FE9DE79F105}" destId="{B96F4774-D4BF-4AD1-8E7E-C288DB122662}" srcOrd="4" destOrd="0" parTransId="{1CAB58FE-36D2-4CE1-BF6F-449E3256B731}" sibTransId="{73AA1A72-0019-43E4-B117-FA85AD427599}"/>
    <dgm:cxn modelId="{7BCB0FFA-D43B-2C46-8638-903344300765}" type="presOf" srcId="{8C6552C2-7487-4972-9B0A-7D3B2BAC5924}" destId="{D107391B-57D3-4C1E-8364-FD3555E63E2C}" srcOrd="0" destOrd="0" presId="urn:microsoft.com/office/officeart/2018/2/layout/IconLabelList"/>
    <dgm:cxn modelId="{71F764FF-B862-4567-A7E1-11C265117A61}" srcId="{93953CC3-762A-4BC5-B4CF-6FE9DE79F105}" destId="{8C6552C2-7487-4972-9B0A-7D3B2BAC5924}" srcOrd="1" destOrd="0" parTransId="{B1887924-B8ED-499A-A45D-2BD8ED0B8706}" sibTransId="{F31BE9EC-B838-426C-8342-AC944CFD55A2}"/>
    <dgm:cxn modelId="{D7C5AD63-A447-7444-9F8C-D2B4BBC9EB96}" type="presParOf" srcId="{5FBBF3FD-7355-40B3-8ED3-8A78D996619D}" destId="{010DBF07-D789-477C-B774-0431A6FDEA65}" srcOrd="0" destOrd="0" presId="urn:microsoft.com/office/officeart/2018/2/layout/IconLabelList"/>
    <dgm:cxn modelId="{F968D037-5EF7-664F-9978-39E22F43C130}" type="presParOf" srcId="{010DBF07-D789-477C-B774-0431A6FDEA65}" destId="{56F6B578-670E-4B14-8A6E-9C172447680C}" srcOrd="0" destOrd="0" presId="urn:microsoft.com/office/officeart/2018/2/layout/IconLabelList"/>
    <dgm:cxn modelId="{D7963FE4-0F02-AB42-A02F-3619BC58D0D1}" type="presParOf" srcId="{010DBF07-D789-477C-B774-0431A6FDEA65}" destId="{C984DA85-858D-4D16-BD0A-242255C1C9B1}" srcOrd="1" destOrd="0" presId="urn:microsoft.com/office/officeart/2018/2/layout/IconLabelList"/>
    <dgm:cxn modelId="{895D4AFB-C7BE-934B-B6BC-7A8E6C3AFC25}" type="presParOf" srcId="{010DBF07-D789-477C-B774-0431A6FDEA65}" destId="{A17F390D-59A0-43CB-BF8B-022A304A6704}" srcOrd="2" destOrd="0" presId="urn:microsoft.com/office/officeart/2018/2/layout/IconLabelList"/>
    <dgm:cxn modelId="{51FBDD0F-D364-674C-9146-DA63B5063F17}" type="presParOf" srcId="{5FBBF3FD-7355-40B3-8ED3-8A78D996619D}" destId="{ACBE64B2-AF37-46ED-ADF4-14A1C910B4AF}" srcOrd="1" destOrd="0" presId="urn:microsoft.com/office/officeart/2018/2/layout/IconLabelList"/>
    <dgm:cxn modelId="{89CD3F38-5893-8D45-8E39-B64CC632A7A7}" type="presParOf" srcId="{5FBBF3FD-7355-40B3-8ED3-8A78D996619D}" destId="{2B4D431B-45E2-4AA1-AE6D-2CCC6DD2ABB5}" srcOrd="2" destOrd="0" presId="urn:microsoft.com/office/officeart/2018/2/layout/IconLabelList"/>
    <dgm:cxn modelId="{A225E38E-58A3-C649-B2C4-041A7F178AFC}" type="presParOf" srcId="{2B4D431B-45E2-4AA1-AE6D-2CCC6DD2ABB5}" destId="{E15F5BC5-BDE5-49A1-9F92-BF58C621A764}" srcOrd="0" destOrd="0" presId="urn:microsoft.com/office/officeart/2018/2/layout/IconLabelList"/>
    <dgm:cxn modelId="{2FB03F0F-5833-6A49-98B4-E083286E1821}" type="presParOf" srcId="{2B4D431B-45E2-4AA1-AE6D-2CCC6DD2ABB5}" destId="{67B83E37-0500-4588-85E6-A0109A5A437F}" srcOrd="1" destOrd="0" presId="urn:microsoft.com/office/officeart/2018/2/layout/IconLabelList"/>
    <dgm:cxn modelId="{801E1426-5F2E-C84E-9B31-91C28D00EA1A}" type="presParOf" srcId="{2B4D431B-45E2-4AA1-AE6D-2CCC6DD2ABB5}" destId="{D107391B-57D3-4C1E-8364-FD3555E63E2C}" srcOrd="2" destOrd="0" presId="urn:microsoft.com/office/officeart/2018/2/layout/IconLabelList"/>
    <dgm:cxn modelId="{48A0759F-E671-F240-8C09-4D55FEE1F1B1}" type="presParOf" srcId="{5FBBF3FD-7355-40B3-8ED3-8A78D996619D}" destId="{824FBB20-D9D0-4D56-ACC3-63313EEB3C91}" srcOrd="3" destOrd="0" presId="urn:microsoft.com/office/officeart/2018/2/layout/IconLabelList"/>
    <dgm:cxn modelId="{F3631994-77E0-5D48-BD78-0E3E14C7FDDA}" type="presParOf" srcId="{5FBBF3FD-7355-40B3-8ED3-8A78D996619D}" destId="{9DE08DBC-D4DF-45B8-8A30-94B1FBAD1A14}" srcOrd="4" destOrd="0" presId="urn:microsoft.com/office/officeart/2018/2/layout/IconLabelList"/>
    <dgm:cxn modelId="{22870BC4-226E-2546-9345-291CA7B6615E}" type="presParOf" srcId="{9DE08DBC-D4DF-45B8-8A30-94B1FBAD1A14}" destId="{E8228E2A-A775-494E-9553-4CE36C21B33C}" srcOrd="0" destOrd="0" presId="urn:microsoft.com/office/officeart/2018/2/layout/IconLabelList"/>
    <dgm:cxn modelId="{FF121F3C-E298-FB42-AB6F-4F5748842148}" type="presParOf" srcId="{9DE08DBC-D4DF-45B8-8A30-94B1FBAD1A14}" destId="{17245222-D7F8-48E2-B9D1-73B468D385D0}" srcOrd="1" destOrd="0" presId="urn:microsoft.com/office/officeart/2018/2/layout/IconLabelList"/>
    <dgm:cxn modelId="{A19D5258-F288-BB45-9198-B6C77DEB323A}" type="presParOf" srcId="{9DE08DBC-D4DF-45B8-8A30-94B1FBAD1A14}" destId="{46112965-DA1D-4B6F-B412-93427E6C5ED4}" srcOrd="2" destOrd="0" presId="urn:microsoft.com/office/officeart/2018/2/layout/IconLabelList"/>
    <dgm:cxn modelId="{EFCF9E3B-1BE6-3E41-9E01-BD596FBC7CF0}" type="presParOf" srcId="{5FBBF3FD-7355-40B3-8ED3-8A78D996619D}" destId="{331158B5-83BA-45AC-8963-64BEAF50F407}" srcOrd="5" destOrd="0" presId="urn:microsoft.com/office/officeart/2018/2/layout/IconLabelList"/>
    <dgm:cxn modelId="{4FBC3552-A633-6D4D-8199-019B5BD6AE13}" type="presParOf" srcId="{5FBBF3FD-7355-40B3-8ED3-8A78D996619D}" destId="{7F2EB036-BF02-4F24-8BC0-53D9AACD32E6}" srcOrd="6" destOrd="0" presId="urn:microsoft.com/office/officeart/2018/2/layout/IconLabelList"/>
    <dgm:cxn modelId="{5D3700F1-71DC-5749-9B71-A76059E0F6E4}" type="presParOf" srcId="{7F2EB036-BF02-4F24-8BC0-53D9AACD32E6}" destId="{72B386BF-1338-481C-92D3-ED2FB5AA1792}" srcOrd="0" destOrd="0" presId="urn:microsoft.com/office/officeart/2018/2/layout/IconLabelList"/>
    <dgm:cxn modelId="{C47E88DA-FE04-9147-B94A-ECF0BB5C854F}" type="presParOf" srcId="{7F2EB036-BF02-4F24-8BC0-53D9AACD32E6}" destId="{617B44E6-06C1-40B2-B6EA-2F0140BD4FC4}" srcOrd="1" destOrd="0" presId="urn:microsoft.com/office/officeart/2018/2/layout/IconLabelList"/>
    <dgm:cxn modelId="{286035E1-BA98-D64B-ACA3-836BD18EACAD}" type="presParOf" srcId="{7F2EB036-BF02-4F24-8BC0-53D9AACD32E6}" destId="{27E9903F-C173-4F92-9F27-61A5F0DB531E}" srcOrd="2" destOrd="0" presId="urn:microsoft.com/office/officeart/2018/2/layout/IconLabelList"/>
    <dgm:cxn modelId="{34447D50-C028-3147-BA56-E93E40B04ADB}" type="presParOf" srcId="{5FBBF3FD-7355-40B3-8ED3-8A78D996619D}" destId="{A75A3189-8B27-4A64-919D-848D94A57849}" srcOrd="7" destOrd="0" presId="urn:microsoft.com/office/officeart/2018/2/layout/IconLabelList"/>
    <dgm:cxn modelId="{1D16B8C1-594C-B14D-921F-F6E8A2767AC6}" type="presParOf" srcId="{5FBBF3FD-7355-40B3-8ED3-8A78D996619D}" destId="{FCA050E9-EFE3-4816-ACB4-CAF13916DA0F}" srcOrd="8" destOrd="0" presId="urn:microsoft.com/office/officeart/2018/2/layout/IconLabelList"/>
    <dgm:cxn modelId="{26D40A4D-2E1B-E941-97CA-AEB715A60D13}" type="presParOf" srcId="{FCA050E9-EFE3-4816-ACB4-CAF13916DA0F}" destId="{4B98B30E-307D-446D-95EC-7920B3B93457}" srcOrd="0" destOrd="0" presId="urn:microsoft.com/office/officeart/2018/2/layout/IconLabelList"/>
    <dgm:cxn modelId="{07A96D92-9167-904C-84BE-267C28A4F239}" type="presParOf" srcId="{FCA050E9-EFE3-4816-ACB4-CAF13916DA0F}" destId="{740E26F4-14D8-45FB-B103-976B05312450}" srcOrd="1" destOrd="0" presId="urn:microsoft.com/office/officeart/2018/2/layout/IconLabelList"/>
    <dgm:cxn modelId="{073A2CAF-852A-5743-AF30-6004DB066FAD}" type="presParOf" srcId="{FCA050E9-EFE3-4816-ACB4-CAF13916DA0F}" destId="{31BD5F9C-CA4F-4F03-9D42-A27D26F8907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1735AA-F87E-814E-AC0A-A189D71555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247B391-3061-2E49-A110-73268CCAF3CD}">
      <dgm:prSet/>
      <dgm:spPr/>
      <dgm:t>
        <a:bodyPr/>
        <a:lstStyle/>
        <a:p>
          <a:r>
            <a:rPr lang="en-US" b="0" i="0" dirty="0"/>
            <a:t>Data preprocessing</a:t>
          </a:r>
          <a:endParaRPr lang="en-US" dirty="0"/>
        </a:p>
      </dgm:t>
    </dgm:pt>
    <dgm:pt modelId="{24327E9B-4233-9C45-836B-29BFF68AB55A}" type="parTrans" cxnId="{AE1FD527-DC35-8E46-949D-182D2C48CD12}">
      <dgm:prSet/>
      <dgm:spPr/>
      <dgm:t>
        <a:bodyPr/>
        <a:lstStyle/>
        <a:p>
          <a:endParaRPr lang="en-US"/>
        </a:p>
      </dgm:t>
    </dgm:pt>
    <dgm:pt modelId="{4A5990E0-E439-9448-84F5-8C3A7DA5BC18}" type="sibTrans" cxnId="{AE1FD527-DC35-8E46-949D-182D2C48CD12}">
      <dgm:prSet/>
      <dgm:spPr/>
      <dgm:t>
        <a:bodyPr/>
        <a:lstStyle/>
        <a:p>
          <a:endParaRPr lang="en-US"/>
        </a:p>
      </dgm:t>
    </dgm:pt>
    <dgm:pt modelId="{8154330A-4F78-F840-BD73-90BC9CAE7A88}">
      <dgm:prSet/>
      <dgm:spPr/>
      <dgm:t>
        <a:bodyPr/>
        <a:lstStyle/>
        <a:p>
          <a:r>
            <a:rPr lang="en-US" b="0" i="0" dirty="0"/>
            <a:t>Image Feature Extraction</a:t>
          </a:r>
          <a:endParaRPr lang="en-US" dirty="0"/>
        </a:p>
      </dgm:t>
    </dgm:pt>
    <dgm:pt modelId="{0BE492BE-5823-7B4B-84B9-86272E7E1F10}" type="parTrans" cxnId="{7CA47554-1DDC-B74D-B43B-23CD927002D1}">
      <dgm:prSet/>
      <dgm:spPr/>
      <dgm:t>
        <a:bodyPr/>
        <a:lstStyle/>
        <a:p>
          <a:endParaRPr lang="en-US"/>
        </a:p>
      </dgm:t>
    </dgm:pt>
    <dgm:pt modelId="{998DBFD6-7BA2-BB48-8057-542B5456D186}" type="sibTrans" cxnId="{7CA47554-1DDC-B74D-B43B-23CD927002D1}">
      <dgm:prSet/>
      <dgm:spPr/>
      <dgm:t>
        <a:bodyPr/>
        <a:lstStyle/>
        <a:p>
          <a:endParaRPr lang="en-US"/>
        </a:p>
      </dgm:t>
    </dgm:pt>
    <dgm:pt modelId="{8521A1E4-A293-A847-B337-6B6EA550E1BA}">
      <dgm:prSet/>
      <dgm:spPr/>
      <dgm:t>
        <a:bodyPr/>
        <a:lstStyle/>
        <a:p>
          <a:r>
            <a:rPr lang="en-US" b="0" i="0" dirty="0"/>
            <a:t>Machine Learning Model Training</a:t>
          </a:r>
          <a:endParaRPr lang="en-US" dirty="0"/>
        </a:p>
      </dgm:t>
    </dgm:pt>
    <dgm:pt modelId="{C9195403-97D3-874A-9DDD-712665EF86E9}" type="parTrans" cxnId="{0ABDBC02-B756-334F-983B-F7C2005D3DB8}">
      <dgm:prSet/>
      <dgm:spPr/>
      <dgm:t>
        <a:bodyPr/>
        <a:lstStyle/>
        <a:p>
          <a:endParaRPr lang="en-US"/>
        </a:p>
      </dgm:t>
    </dgm:pt>
    <dgm:pt modelId="{63DA163B-9812-D440-85DD-267EA4FA1237}" type="sibTrans" cxnId="{0ABDBC02-B756-334F-983B-F7C2005D3DB8}">
      <dgm:prSet/>
      <dgm:spPr/>
      <dgm:t>
        <a:bodyPr/>
        <a:lstStyle/>
        <a:p>
          <a:endParaRPr lang="en-US"/>
        </a:p>
      </dgm:t>
    </dgm:pt>
    <dgm:pt modelId="{033D8433-1D79-E84D-9AE2-F6DB3ECCEEC3}">
      <dgm:prSet/>
      <dgm:spPr/>
      <dgm:t>
        <a:bodyPr/>
        <a:lstStyle/>
        <a:p>
          <a:r>
            <a:rPr lang="en-US" b="0" i="0" dirty="0"/>
            <a:t>Model Evaluation</a:t>
          </a:r>
          <a:endParaRPr lang="en-US" dirty="0"/>
        </a:p>
      </dgm:t>
    </dgm:pt>
    <dgm:pt modelId="{C4A7180C-32B9-B448-937B-6C715A7345BE}" type="parTrans" cxnId="{AD7AB380-4339-5B4A-8B48-8C46EC4639C2}">
      <dgm:prSet/>
      <dgm:spPr/>
      <dgm:t>
        <a:bodyPr/>
        <a:lstStyle/>
        <a:p>
          <a:endParaRPr lang="en-US"/>
        </a:p>
      </dgm:t>
    </dgm:pt>
    <dgm:pt modelId="{78CD294E-8DEE-3F43-837F-1F9E628E5682}" type="sibTrans" cxnId="{AD7AB380-4339-5B4A-8B48-8C46EC4639C2}">
      <dgm:prSet/>
      <dgm:spPr/>
      <dgm:t>
        <a:bodyPr/>
        <a:lstStyle/>
        <a:p>
          <a:endParaRPr lang="en-US"/>
        </a:p>
      </dgm:t>
    </dgm:pt>
    <dgm:pt modelId="{37368FA3-A2AF-9A46-9720-DA117B2AE78E}">
      <dgm:prSet/>
      <dgm:spPr/>
      <dgm:t>
        <a:bodyPr/>
        <a:lstStyle/>
        <a:p>
          <a:r>
            <a:rPr lang="en-US" b="0" i="0" dirty="0"/>
            <a:t>Data Fusion and Integration</a:t>
          </a:r>
          <a:endParaRPr lang="en-US" dirty="0"/>
        </a:p>
      </dgm:t>
    </dgm:pt>
    <dgm:pt modelId="{C84E1448-67CC-0843-90BD-23D8A3858B83}" type="parTrans" cxnId="{7AAB8DB3-48FF-B24A-8521-E472F972FA85}">
      <dgm:prSet/>
      <dgm:spPr/>
      <dgm:t>
        <a:bodyPr/>
        <a:lstStyle/>
        <a:p>
          <a:endParaRPr lang="en-US"/>
        </a:p>
      </dgm:t>
    </dgm:pt>
    <dgm:pt modelId="{844495F2-9D5F-4D45-9527-5CA18F2C7D91}" type="sibTrans" cxnId="{7AAB8DB3-48FF-B24A-8521-E472F972FA85}">
      <dgm:prSet/>
      <dgm:spPr/>
      <dgm:t>
        <a:bodyPr/>
        <a:lstStyle/>
        <a:p>
          <a:endParaRPr lang="en-US"/>
        </a:p>
      </dgm:t>
    </dgm:pt>
    <dgm:pt modelId="{9DDDE635-4A79-494C-9BBA-24C25B2459BE}" type="pres">
      <dgm:prSet presAssocID="{FF1735AA-F87E-814E-AC0A-A189D715553D}" presName="linear" presStyleCnt="0">
        <dgm:presLayoutVars>
          <dgm:animLvl val="lvl"/>
          <dgm:resizeHandles val="exact"/>
        </dgm:presLayoutVars>
      </dgm:prSet>
      <dgm:spPr/>
    </dgm:pt>
    <dgm:pt modelId="{66649F5F-80C0-0B43-8D91-428A1623911F}" type="pres">
      <dgm:prSet presAssocID="{0247B391-3061-2E49-A110-73268CCAF3CD}" presName="parentText" presStyleLbl="node1" presStyleIdx="0" presStyleCnt="5">
        <dgm:presLayoutVars>
          <dgm:chMax val="0"/>
          <dgm:bulletEnabled val="1"/>
        </dgm:presLayoutVars>
      </dgm:prSet>
      <dgm:spPr/>
    </dgm:pt>
    <dgm:pt modelId="{154D17D5-832D-E44A-B92A-6006DFBF1BBC}" type="pres">
      <dgm:prSet presAssocID="{4A5990E0-E439-9448-84F5-8C3A7DA5BC18}" presName="spacer" presStyleCnt="0"/>
      <dgm:spPr/>
    </dgm:pt>
    <dgm:pt modelId="{08D1DA05-46DE-AC40-9773-CA1B27C998AF}" type="pres">
      <dgm:prSet presAssocID="{8154330A-4F78-F840-BD73-90BC9CAE7A88}" presName="parentText" presStyleLbl="node1" presStyleIdx="1" presStyleCnt="5">
        <dgm:presLayoutVars>
          <dgm:chMax val="0"/>
          <dgm:bulletEnabled val="1"/>
        </dgm:presLayoutVars>
      </dgm:prSet>
      <dgm:spPr/>
    </dgm:pt>
    <dgm:pt modelId="{F2815858-0B79-8948-8F5B-9384739A0134}" type="pres">
      <dgm:prSet presAssocID="{998DBFD6-7BA2-BB48-8057-542B5456D186}" presName="spacer" presStyleCnt="0"/>
      <dgm:spPr/>
    </dgm:pt>
    <dgm:pt modelId="{9FA3E565-0560-7A4A-8FD1-B48126193825}" type="pres">
      <dgm:prSet presAssocID="{8521A1E4-A293-A847-B337-6B6EA550E1BA}" presName="parentText" presStyleLbl="node1" presStyleIdx="2" presStyleCnt="5">
        <dgm:presLayoutVars>
          <dgm:chMax val="0"/>
          <dgm:bulletEnabled val="1"/>
        </dgm:presLayoutVars>
      </dgm:prSet>
      <dgm:spPr/>
    </dgm:pt>
    <dgm:pt modelId="{66E58104-656C-5E49-9659-1CF6B4D3EB71}" type="pres">
      <dgm:prSet presAssocID="{63DA163B-9812-D440-85DD-267EA4FA1237}" presName="spacer" presStyleCnt="0"/>
      <dgm:spPr/>
    </dgm:pt>
    <dgm:pt modelId="{28A99DE0-1B09-FB43-99DC-6D150840A291}" type="pres">
      <dgm:prSet presAssocID="{033D8433-1D79-E84D-9AE2-F6DB3ECCEEC3}" presName="parentText" presStyleLbl="node1" presStyleIdx="3" presStyleCnt="5">
        <dgm:presLayoutVars>
          <dgm:chMax val="0"/>
          <dgm:bulletEnabled val="1"/>
        </dgm:presLayoutVars>
      </dgm:prSet>
      <dgm:spPr/>
    </dgm:pt>
    <dgm:pt modelId="{2A4DD4FF-231B-144A-AAA9-77B1645C19CF}" type="pres">
      <dgm:prSet presAssocID="{78CD294E-8DEE-3F43-837F-1F9E628E5682}" presName="spacer" presStyleCnt="0"/>
      <dgm:spPr/>
    </dgm:pt>
    <dgm:pt modelId="{AF22DFFC-B54C-B943-8014-A2932925E347}" type="pres">
      <dgm:prSet presAssocID="{37368FA3-A2AF-9A46-9720-DA117B2AE78E}" presName="parentText" presStyleLbl="node1" presStyleIdx="4" presStyleCnt="5">
        <dgm:presLayoutVars>
          <dgm:chMax val="0"/>
          <dgm:bulletEnabled val="1"/>
        </dgm:presLayoutVars>
      </dgm:prSet>
      <dgm:spPr/>
    </dgm:pt>
  </dgm:ptLst>
  <dgm:cxnLst>
    <dgm:cxn modelId="{0ABDBC02-B756-334F-983B-F7C2005D3DB8}" srcId="{FF1735AA-F87E-814E-AC0A-A189D715553D}" destId="{8521A1E4-A293-A847-B337-6B6EA550E1BA}" srcOrd="2" destOrd="0" parTransId="{C9195403-97D3-874A-9DDD-712665EF86E9}" sibTransId="{63DA163B-9812-D440-85DD-267EA4FA1237}"/>
    <dgm:cxn modelId="{AE1FD527-DC35-8E46-949D-182D2C48CD12}" srcId="{FF1735AA-F87E-814E-AC0A-A189D715553D}" destId="{0247B391-3061-2E49-A110-73268CCAF3CD}" srcOrd="0" destOrd="0" parTransId="{24327E9B-4233-9C45-836B-29BFF68AB55A}" sibTransId="{4A5990E0-E439-9448-84F5-8C3A7DA5BC18}"/>
    <dgm:cxn modelId="{7CA47554-1DDC-B74D-B43B-23CD927002D1}" srcId="{FF1735AA-F87E-814E-AC0A-A189D715553D}" destId="{8154330A-4F78-F840-BD73-90BC9CAE7A88}" srcOrd="1" destOrd="0" parTransId="{0BE492BE-5823-7B4B-84B9-86272E7E1F10}" sibTransId="{998DBFD6-7BA2-BB48-8057-542B5456D186}"/>
    <dgm:cxn modelId="{AD7AB380-4339-5B4A-8B48-8C46EC4639C2}" srcId="{FF1735AA-F87E-814E-AC0A-A189D715553D}" destId="{033D8433-1D79-E84D-9AE2-F6DB3ECCEEC3}" srcOrd="3" destOrd="0" parTransId="{C4A7180C-32B9-B448-937B-6C715A7345BE}" sibTransId="{78CD294E-8DEE-3F43-837F-1F9E628E5682}"/>
    <dgm:cxn modelId="{7AAB8DB3-48FF-B24A-8521-E472F972FA85}" srcId="{FF1735AA-F87E-814E-AC0A-A189D715553D}" destId="{37368FA3-A2AF-9A46-9720-DA117B2AE78E}" srcOrd="4" destOrd="0" parTransId="{C84E1448-67CC-0843-90BD-23D8A3858B83}" sibTransId="{844495F2-9D5F-4D45-9527-5CA18F2C7D91}"/>
    <dgm:cxn modelId="{4DE255BA-4461-DA4E-A7EA-67C3AE5D58A2}" type="presOf" srcId="{FF1735AA-F87E-814E-AC0A-A189D715553D}" destId="{9DDDE635-4A79-494C-9BBA-24C25B2459BE}" srcOrd="0" destOrd="0" presId="urn:microsoft.com/office/officeart/2005/8/layout/vList2"/>
    <dgm:cxn modelId="{99C73DC5-34A7-3D42-AC1D-F168E2D110DB}" type="presOf" srcId="{8154330A-4F78-F840-BD73-90BC9CAE7A88}" destId="{08D1DA05-46DE-AC40-9773-CA1B27C998AF}" srcOrd="0" destOrd="0" presId="urn:microsoft.com/office/officeart/2005/8/layout/vList2"/>
    <dgm:cxn modelId="{3E14BFC6-DC43-5143-96B7-793554717BC1}" type="presOf" srcId="{37368FA3-A2AF-9A46-9720-DA117B2AE78E}" destId="{AF22DFFC-B54C-B943-8014-A2932925E347}" srcOrd="0" destOrd="0" presId="urn:microsoft.com/office/officeart/2005/8/layout/vList2"/>
    <dgm:cxn modelId="{78E591CA-D647-1D4E-9E2A-EE4878A22A85}" type="presOf" srcId="{033D8433-1D79-E84D-9AE2-F6DB3ECCEEC3}" destId="{28A99DE0-1B09-FB43-99DC-6D150840A291}" srcOrd="0" destOrd="0" presId="urn:microsoft.com/office/officeart/2005/8/layout/vList2"/>
    <dgm:cxn modelId="{F3DE82E6-2BA5-394B-AF63-F261024E0810}" type="presOf" srcId="{0247B391-3061-2E49-A110-73268CCAF3CD}" destId="{66649F5F-80C0-0B43-8D91-428A1623911F}" srcOrd="0" destOrd="0" presId="urn:microsoft.com/office/officeart/2005/8/layout/vList2"/>
    <dgm:cxn modelId="{E54539FA-324E-C247-92AE-B092BDAEED39}" type="presOf" srcId="{8521A1E4-A293-A847-B337-6B6EA550E1BA}" destId="{9FA3E565-0560-7A4A-8FD1-B48126193825}" srcOrd="0" destOrd="0" presId="urn:microsoft.com/office/officeart/2005/8/layout/vList2"/>
    <dgm:cxn modelId="{FC96A3FA-25CB-554C-80CA-BD49CABD5BD0}" type="presParOf" srcId="{9DDDE635-4A79-494C-9BBA-24C25B2459BE}" destId="{66649F5F-80C0-0B43-8D91-428A1623911F}" srcOrd="0" destOrd="0" presId="urn:microsoft.com/office/officeart/2005/8/layout/vList2"/>
    <dgm:cxn modelId="{43C2B73C-4EC5-3548-846A-AFF60C8BFF36}" type="presParOf" srcId="{9DDDE635-4A79-494C-9BBA-24C25B2459BE}" destId="{154D17D5-832D-E44A-B92A-6006DFBF1BBC}" srcOrd="1" destOrd="0" presId="urn:microsoft.com/office/officeart/2005/8/layout/vList2"/>
    <dgm:cxn modelId="{ABEBFD0C-5E99-864C-9493-80A5193D6945}" type="presParOf" srcId="{9DDDE635-4A79-494C-9BBA-24C25B2459BE}" destId="{08D1DA05-46DE-AC40-9773-CA1B27C998AF}" srcOrd="2" destOrd="0" presId="urn:microsoft.com/office/officeart/2005/8/layout/vList2"/>
    <dgm:cxn modelId="{149D9215-2613-8B47-B9B4-28DE30837AD2}" type="presParOf" srcId="{9DDDE635-4A79-494C-9BBA-24C25B2459BE}" destId="{F2815858-0B79-8948-8F5B-9384739A0134}" srcOrd="3" destOrd="0" presId="urn:microsoft.com/office/officeart/2005/8/layout/vList2"/>
    <dgm:cxn modelId="{7BF3C7AD-04D8-3F45-A054-478387397A5E}" type="presParOf" srcId="{9DDDE635-4A79-494C-9BBA-24C25B2459BE}" destId="{9FA3E565-0560-7A4A-8FD1-B48126193825}" srcOrd="4" destOrd="0" presId="urn:microsoft.com/office/officeart/2005/8/layout/vList2"/>
    <dgm:cxn modelId="{6815C71C-14F2-4B4A-83CE-FE489114F23B}" type="presParOf" srcId="{9DDDE635-4A79-494C-9BBA-24C25B2459BE}" destId="{66E58104-656C-5E49-9659-1CF6B4D3EB71}" srcOrd="5" destOrd="0" presId="urn:microsoft.com/office/officeart/2005/8/layout/vList2"/>
    <dgm:cxn modelId="{C67F2BE3-BA1D-4B43-A6F1-E020148B9D03}" type="presParOf" srcId="{9DDDE635-4A79-494C-9BBA-24C25B2459BE}" destId="{28A99DE0-1B09-FB43-99DC-6D150840A291}" srcOrd="6" destOrd="0" presId="urn:microsoft.com/office/officeart/2005/8/layout/vList2"/>
    <dgm:cxn modelId="{2A2166D4-709A-C44B-AAA3-A618787B3D42}" type="presParOf" srcId="{9DDDE635-4A79-494C-9BBA-24C25B2459BE}" destId="{2A4DD4FF-231B-144A-AAA9-77B1645C19CF}" srcOrd="7" destOrd="0" presId="urn:microsoft.com/office/officeart/2005/8/layout/vList2"/>
    <dgm:cxn modelId="{B39CB62A-6350-234C-8CFA-746F70271B4E}" type="presParOf" srcId="{9DDDE635-4A79-494C-9BBA-24C25B2459BE}" destId="{AF22DFFC-B54C-B943-8014-A2932925E34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C97D95-BDD7-408D-97B8-6B9C793408D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235E406-0872-48B2-8430-F83F2FB3E6FC}">
      <dgm:prSet/>
      <dgm:spPr/>
      <dgm:t>
        <a:bodyPr/>
        <a:lstStyle/>
        <a:p>
          <a:r>
            <a:rPr lang="en-US" b="1" i="0" dirty="0"/>
            <a:t>Spatial analysis</a:t>
          </a:r>
          <a:endParaRPr lang="en-US" dirty="0"/>
        </a:p>
      </dgm:t>
    </dgm:pt>
    <dgm:pt modelId="{1D087A89-587C-4664-B90C-75B5C89B2115}" type="parTrans" cxnId="{4B2A94BF-329F-4810-9028-D83128E4F3EA}">
      <dgm:prSet/>
      <dgm:spPr/>
      <dgm:t>
        <a:bodyPr/>
        <a:lstStyle/>
        <a:p>
          <a:endParaRPr lang="en-US"/>
        </a:p>
      </dgm:t>
    </dgm:pt>
    <dgm:pt modelId="{2D0C8C3B-7B1C-4F59-A4A8-C39CEC92E4B7}" type="sibTrans" cxnId="{4B2A94BF-329F-4810-9028-D83128E4F3EA}">
      <dgm:prSet/>
      <dgm:spPr/>
      <dgm:t>
        <a:bodyPr/>
        <a:lstStyle/>
        <a:p>
          <a:endParaRPr lang="en-US"/>
        </a:p>
      </dgm:t>
    </dgm:pt>
    <dgm:pt modelId="{8F6F75CD-B349-4E9B-8FF1-B6925B9A8583}">
      <dgm:prSet/>
      <dgm:spPr/>
      <dgm:t>
        <a:bodyPr/>
        <a:lstStyle/>
        <a:p>
          <a:r>
            <a:rPr lang="en-US" b="1" i="0" dirty="0"/>
            <a:t>Temporal analysis</a:t>
          </a:r>
          <a:endParaRPr lang="en-US" dirty="0"/>
        </a:p>
      </dgm:t>
    </dgm:pt>
    <dgm:pt modelId="{6C9A4C5E-304D-4046-ACCE-627A9E52F51B}" type="parTrans" cxnId="{515123BD-1B56-4110-B40F-202E7CA64C85}">
      <dgm:prSet/>
      <dgm:spPr/>
      <dgm:t>
        <a:bodyPr/>
        <a:lstStyle/>
        <a:p>
          <a:endParaRPr lang="en-US"/>
        </a:p>
      </dgm:t>
    </dgm:pt>
    <dgm:pt modelId="{C806553E-441B-4A3A-ABC6-CDB24249F554}" type="sibTrans" cxnId="{515123BD-1B56-4110-B40F-202E7CA64C85}">
      <dgm:prSet/>
      <dgm:spPr/>
      <dgm:t>
        <a:bodyPr/>
        <a:lstStyle/>
        <a:p>
          <a:endParaRPr lang="en-US"/>
        </a:p>
      </dgm:t>
    </dgm:pt>
    <dgm:pt modelId="{781DC141-AA67-4B74-A150-CAAB139C566F}">
      <dgm:prSet/>
      <dgm:spPr/>
      <dgm:t>
        <a:bodyPr/>
        <a:lstStyle/>
        <a:p>
          <a:r>
            <a:rPr lang="en-US" b="1" i="0" dirty="0"/>
            <a:t>Machine Learning Interpretability</a:t>
          </a:r>
          <a:endParaRPr lang="en-US" dirty="0"/>
        </a:p>
      </dgm:t>
    </dgm:pt>
    <dgm:pt modelId="{E7FFF6E4-3E6E-40B6-8FA5-E65EF275136A}" type="parTrans" cxnId="{CE7F0397-9E81-4758-8ACB-388B5BCA2E1E}">
      <dgm:prSet/>
      <dgm:spPr/>
      <dgm:t>
        <a:bodyPr/>
        <a:lstStyle/>
        <a:p>
          <a:endParaRPr lang="en-US"/>
        </a:p>
      </dgm:t>
    </dgm:pt>
    <dgm:pt modelId="{14FFE085-98C1-44E4-B7D8-A7A172802B7E}" type="sibTrans" cxnId="{CE7F0397-9E81-4758-8ACB-388B5BCA2E1E}">
      <dgm:prSet/>
      <dgm:spPr/>
      <dgm:t>
        <a:bodyPr/>
        <a:lstStyle/>
        <a:p>
          <a:endParaRPr lang="en-US"/>
        </a:p>
      </dgm:t>
    </dgm:pt>
    <dgm:pt modelId="{947755AE-E943-4E4D-BECC-02B5B47A3D5E}">
      <dgm:prSet/>
      <dgm:spPr/>
      <dgm:t>
        <a:bodyPr/>
        <a:lstStyle/>
        <a:p>
          <a:r>
            <a:rPr lang="en-US" b="1" i="0" dirty="0"/>
            <a:t>Geospatial Information Systems (GIS) Integration</a:t>
          </a:r>
          <a:endParaRPr lang="en-US" dirty="0"/>
        </a:p>
      </dgm:t>
    </dgm:pt>
    <dgm:pt modelId="{2B5CCBD6-5512-420B-8858-C0BACC04537A}" type="parTrans" cxnId="{F766C71E-4236-455C-8C29-202C642E86F7}">
      <dgm:prSet/>
      <dgm:spPr/>
      <dgm:t>
        <a:bodyPr/>
        <a:lstStyle/>
        <a:p>
          <a:endParaRPr lang="en-US"/>
        </a:p>
      </dgm:t>
    </dgm:pt>
    <dgm:pt modelId="{114C1D08-1ECD-4F98-B8B1-24BECD008E8E}" type="sibTrans" cxnId="{F766C71E-4236-455C-8C29-202C642E86F7}">
      <dgm:prSet/>
      <dgm:spPr/>
      <dgm:t>
        <a:bodyPr/>
        <a:lstStyle/>
        <a:p>
          <a:endParaRPr lang="en-US"/>
        </a:p>
      </dgm:t>
    </dgm:pt>
    <dgm:pt modelId="{308C7AA8-C688-4B5A-A908-4C65DD4F2755}">
      <dgm:prSet/>
      <dgm:spPr/>
      <dgm:t>
        <a:bodyPr/>
        <a:lstStyle/>
        <a:p>
          <a:r>
            <a:rPr lang="en-US" b="1" i="0" dirty="0"/>
            <a:t>Visualization and reporting</a:t>
          </a:r>
          <a:endParaRPr lang="en-US" dirty="0"/>
        </a:p>
      </dgm:t>
    </dgm:pt>
    <dgm:pt modelId="{999093F6-41C6-4CBA-A5A6-278CAE9DBC0F}" type="parTrans" cxnId="{EDD7017F-C3ED-4897-8BA3-F45F62E9F20B}">
      <dgm:prSet/>
      <dgm:spPr/>
      <dgm:t>
        <a:bodyPr/>
        <a:lstStyle/>
        <a:p>
          <a:endParaRPr lang="en-US"/>
        </a:p>
      </dgm:t>
    </dgm:pt>
    <dgm:pt modelId="{5E11691E-DEEB-4ED9-AF7B-FE648356A683}" type="sibTrans" cxnId="{EDD7017F-C3ED-4897-8BA3-F45F62E9F20B}">
      <dgm:prSet/>
      <dgm:spPr/>
      <dgm:t>
        <a:bodyPr/>
        <a:lstStyle/>
        <a:p>
          <a:endParaRPr lang="en-US"/>
        </a:p>
      </dgm:t>
    </dgm:pt>
    <dgm:pt modelId="{42F92B74-9C49-4B71-AF9E-D0CCC6D29CF9}">
      <dgm:prSet/>
      <dgm:spPr/>
      <dgm:t>
        <a:bodyPr/>
        <a:lstStyle/>
        <a:p>
          <a:r>
            <a:rPr lang="en-US" b="1" i="0" dirty="0"/>
            <a:t>Iterative Process</a:t>
          </a:r>
          <a:endParaRPr lang="en-US" dirty="0"/>
        </a:p>
      </dgm:t>
    </dgm:pt>
    <dgm:pt modelId="{7E72838A-849C-49B4-9E50-150B4A3EEA64}" type="parTrans" cxnId="{A52A3F2E-AB22-42E2-8FC1-173512744EBE}">
      <dgm:prSet/>
      <dgm:spPr/>
      <dgm:t>
        <a:bodyPr/>
        <a:lstStyle/>
        <a:p>
          <a:endParaRPr lang="en-US"/>
        </a:p>
      </dgm:t>
    </dgm:pt>
    <dgm:pt modelId="{85E5B2C9-2963-4123-830B-A4E90153CF30}" type="sibTrans" cxnId="{A52A3F2E-AB22-42E2-8FC1-173512744EBE}">
      <dgm:prSet/>
      <dgm:spPr/>
      <dgm:t>
        <a:bodyPr/>
        <a:lstStyle/>
        <a:p>
          <a:endParaRPr lang="en-US"/>
        </a:p>
      </dgm:t>
    </dgm:pt>
    <dgm:pt modelId="{B61F0A6A-B5C1-44FD-98C9-1FEFF56DCB10}">
      <dgm:prSet/>
      <dgm:spPr/>
      <dgm:t>
        <a:bodyPr/>
        <a:lstStyle/>
        <a:p>
          <a:r>
            <a:rPr lang="en-US" b="1" i="0" dirty="0"/>
            <a:t>Validation and testing</a:t>
          </a:r>
          <a:endParaRPr lang="en-US" dirty="0"/>
        </a:p>
      </dgm:t>
    </dgm:pt>
    <dgm:pt modelId="{2EA2D413-03A1-4955-A1E2-A3690AAB0794}" type="parTrans" cxnId="{C22F94E6-3653-4BB5-ACE5-9873D56A96EA}">
      <dgm:prSet/>
      <dgm:spPr/>
      <dgm:t>
        <a:bodyPr/>
        <a:lstStyle/>
        <a:p>
          <a:endParaRPr lang="en-US"/>
        </a:p>
      </dgm:t>
    </dgm:pt>
    <dgm:pt modelId="{471FC11B-A1EE-4F1D-A4D0-73E56CB0863E}" type="sibTrans" cxnId="{C22F94E6-3653-4BB5-ACE5-9873D56A96EA}">
      <dgm:prSet/>
      <dgm:spPr/>
      <dgm:t>
        <a:bodyPr/>
        <a:lstStyle/>
        <a:p>
          <a:endParaRPr lang="en-US"/>
        </a:p>
      </dgm:t>
    </dgm:pt>
    <dgm:pt modelId="{BE3CA8C9-452A-42ED-BBB1-F2217E190FB8}">
      <dgm:prSet/>
      <dgm:spPr/>
      <dgm:t>
        <a:bodyPr/>
        <a:lstStyle/>
        <a:p>
          <a:r>
            <a:rPr lang="en-US" b="1" i="0" dirty="0"/>
            <a:t>Comparison with LiDAR or UAV Data</a:t>
          </a:r>
          <a:endParaRPr lang="en-US" dirty="0"/>
        </a:p>
      </dgm:t>
    </dgm:pt>
    <dgm:pt modelId="{F08ADA88-B245-4893-9FD4-94208F37178B}" type="parTrans" cxnId="{C5134347-9439-4A69-9695-1D4FAE82EA26}">
      <dgm:prSet/>
      <dgm:spPr/>
      <dgm:t>
        <a:bodyPr/>
        <a:lstStyle/>
        <a:p>
          <a:endParaRPr lang="en-US"/>
        </a:p>
      </dgm:t>
    </dgm:pt>
    <dgm:pt modelId="{6522BBC7-FACE-4BD1-8753-FD984ED269EC}" type="sibTrans" cxnId="{C5134347-9439-4A69-9695-1D4FAE82EA26}">
      <dgm:prSet/>
      <dgm:spPr/>
      <dgm:t>
        <a:bodyPr/>
        <a:lstStyle/>
        <a:p>
          <a:endParaRPr lang="en-US"/>
        </a:p>
      </dgm:t>
    </dgm:pt>
    <dgm:pt modelId="{C6596168-6DA9-524B-A964-BAE1790960F3}" type="pres">
      <dgm:prSet presAssocID="{C7C97D95-BDD7-408D-97B8-6B9C793408D4}" presName="linear" presStyleCnt="0">
        <dgm:presLayoutVars>
          <dgm:animLvl val="lvl"/>
          <dgm:resizeHandles val="exact"/>
        </dgm:presLayoutVars>
      </dgm:prSet>
      <dgm:spPr/>
    </dgm:pt>
    <dgm:pt modelId="{2C97C04C-E6D1-2847-A238-2173A51FAAAF}" type="pres">
      <dgm:prSet presAssocID="{C235E406-0872-48B2-8430-F83F2FB3E6FC}" presName="parentText" presStyleLbl="node1" presStyleIdx="0" presStyleCnt="8">
        <dgm:presLayoutVars>
          <dgm:chMax val="0"/>
          <dgm:bulletEnabled val="1"/>
        </dgm:presLayoutVars>
      </dgm:prSet>
      <dgm:spPr/>
    </dgm:pt>
    <dgm:pt modelId="{F1945B73-B9C0-D64A-8C28-8DE8045CE9C9}" type="pres">
      <dgm:prSet presAssocID="{2D0C8C3B-7B1C-4F59-A4A8-C39CEC92E4B7}" presName="spacer" presStyleCnt="0"/>
      <dgm:spPr/>
    </dgm:pt>
    <dgm:pt modelId="{3307B794-5DF1-9049-A09E-DE9DBD468CC8}" type="pres">
      <dgm:prSet presAssocID="{8F6F75CD-B349-4E9B-8FF1-B6925B9A8583}" presName="parentText" presStyleLbl="node1" presStyleIdx="1" presStyleCnt="8">
        <dgm:presLayoutVars>
          <dgm:chMax val="0"/>
          <dgm:bulletEnabled val="1"/>
        </dgm:presLayoutVars>
      </dgm:prSet>
      <dgm:spPr/>
    </dgm:pt>
    <dgm:pt modelId="{8F4C8DC0-FAB8-E348-A687-AB2258879280}" type="pres">
      <dgm:prSet presAssocID="{C806553E-441B-4A3A-ABC6-CDB24249F554}" presName="spacer" presStyleCnt="0"/>
      <dgm:spPr/>
    </dgm:pt>
    <dgm:pt modelId="{5F6C4F51-45A9-6245-A9F1-28AD2CE62A13}" type="pres">
      <dgm:prSet presAssocID="{781DC141-AA67-4B74-A150-CAAB139C566F}" presName="parentText" presStyleLbl="node1" presStyleIdx="2" presStyleCnt="8">
        <dgm:presLayoutVars>
          <dgm:chMax val="0"/>
          <dgm:bulletEnabled val="1"/>
        </dgm:presLayoutVars>
      </dgm:prSet>
      <dgm:spPr/>
    </dgm:pt>
    <dgm:pt modelId="{C5C3C574-FAF2-CE45-B2FC-B4857F5FEEB1}" type="pres">
      <dgm:prSet presAssocID="{14FFE085-98C1-44E4-B7D8-A7A172802B7E}" presName="spacer" presStyleCnt="0"/>
      <dgm:spPr/>
    </dgm:pt>
    <dgm:pt modelId="{2F988FD7-3BAA-CE46-8CFA-A79B00BBFD02}" type="pres">
      <dgm:prSet presAssocID="{947755AE-E943-4E4D-BECC-02B5B47A3D5E}" presName="parentText" presStyleLbl="node1" presStyleIdx="3" presStyleCnt="8">
        <dgm:presLayoutVars>
          <dgm:chMax val="0"/>
          <dgm:bulletEnabled val="1"/>
        </dgm:presLayoutVars>
      </dgm:prSet>
      <dgm:spPr/>
    </dgm:pt>
    <dgm:pt modelId="{E4DF9896-4BAE-BF44-BB1F-58B79128F7AC}" type="pres">
      <dgm:prSet presAssocID="{114C1D08-1ECD-4F98-B8B1-24BECD008E8E}" presName="spacer" presStyleCnt="0"/>
      <dgm:spPr/>
    </dgm:pt>
    <dgm:pt modelId="{A688E6F7-04FD-4B4E-B174-6E36C289AB6D}" type="pres">
      <dgm:prSet presAssocID="{308C7AA8-C688-4B5A-A908-4C65DD4F2755}" presName="parentText" presStyleLbl="node1" presStyleIdx="4" presStyleCnt="8">
        <dgm:presLayoutVars>
          <dgm:chMax val="0"/>
          <dgm:bulletEnabled val="1"/>
        </dgm:presLayoutVars>
      </dgm:prSet>
      <dgm:spPr/>
    </dgm:pt>
    <dgm:pt modelId="{027134E2-1E4A-6543-9785-33A50DB4C2CF}" type="pres">
      <dgm:prSet presAssocID="{5E11691E-DEEB-4ED9-AF7B-FE648356A683}" presName="spacer" presStyleCnt="0"/>
      <dgm:spPr/>
    </dgm:pt>
    <dgm:pt modelId="{E957C1E4-CB22-8945-8434-BCA200D35A73}" type="pres">
      <dgm:prSet presAssocID="{42F92B74-9C49-4B71-AF9E-D0CCC6D29CF9}" presName="parentText" presStyleLbl="node1" presStyleIdx="5" presStyleCnt="8">
        <dgm:presLayoutVars>
          <dgm:chMax val="0"/>
          <dgm:bulletEnabled val="1"/>
        </dgm:presLayoutVars>
      </dgm:prSet>
      <dgm:spPr/>
    </dgm:pt>
    <dgm:pt modelId="{63E055E1-FA7B-B347-9A42-0628BDBB2A45}" type="pres">
      <dgm:prSet presAssocID="{85E5B2C9-2963-4123-830B-A4E90153CF30}" presName="spacer" presStyleCnt="0"/>
      <dgm:spPr/>
    </dgm:pt>
    <dgm:pt modelId="{D734A281-6165-E741-A0E8-0AF73D848FAE}" type="pres">
      <dgm:prSet presAssocID="{B61F0A6A-B5C1-44FD-98C9-1FEFF56DCB10}" presName="parentText" presStyleLbl="node1" presStyleIdx="6" presStyleCnt="8">
        <dgm:presLayoutVars>
          <dgm:chMax val="0"/>
          <dgm:bulletEnabled val="1"/>
        </dgm:presLayoutVars>
      </dgm:prSet>
      <dgm:spPr/>
    </dgm:pt>
    <dgm:pt modelId="{D18BDA6D-649A-2D42-9C35-B1435F4D8E09}" type="pres">
      <dgm:prSet presAssocID="{471FC11B-A1EE-4F1D-A4D0-73E56CB0863E}" presName="spacer" presStyleCnt="0"/>
      <dgm:spPr/>
    </dgm:pt>
    <dgm:pt modelId="{4BE626EA-3735-554D-83BA-318BA22D66F7}" type="pres">
      <dgm:prSet presAssocID="{BE3CA8C9-452A-42ED-BBB1-F2217E190FB8}" presName="parentText" presStyleLbl="node1" presStyleIdx="7" presStyleCnt="8">
        <dgm:presLayoutVars>
          <dgm:chMax val="0"/>
          <dgm:bulletEnabled val="1"/>
        </dgm:presLayoutVars>
      </dgm:prSet>
      <dgm:spPr/>
    </dgm:pt>
  </dgm:ptLst>
  <dgm:cxnLst>
    <dgm:cxn modelId="{A993DA19-4A15-C041-8343-B53EBE193B54}" type="presOf" srcId="{308C7AA8-C688-4B5A-A908-4C65DD4F2755}" destId="{A688E6F7-04FD-4B4E-B174-6E36C289AB6D}" srcOrd="0" destOrd="0" presId="urn:microsoft.com/office/officeart/2005/8/layout/vList2"/>
    <dgm:cxn modelId="{F766C71E-4236-455C-8C29-202C642E86F7}" srcId="{C7C97D95-BDD7-408D-97B8-6B9C793408D4}" destId="{947755AE-E943-4E4D-BECC-02B5B47A3D5E}" srcOrd="3" destOrd="0" parTransId="{2B5CCBD6-5512-420B-8858-C0BACC04537A}" sibTransId="{114C1D08-1ECD-4F98-B8B1-24BECD008E8E}"/>
    <dgm:cxn modelId="{3FE76920-34D9-9442-9CA6-C96DE13347D1}" type="presOf" srcId="{781DC141-AA67-4B74-A150-CAAB139C566F}" destId="{5F6C4F51-45A9-6245-A9F1-28AD2CE62A13}" srcOrd="0" destOrd="0" presId="urn:microsoft.com/office/officeart/2005/8/layout/vList2"/>
    <dgm:cxn modelId="{A52A3F2E-AB22-42E2-8FC1-173512744EBE}" srcId="{C7C97D95-BDD7-408D-97B8-6B9C793408D4}" destId="{42F92B74-9C49-4B71-AF9E-D0CCC6D29CF9}" srcOrd="5" destOrd="0" parTransId="{7E72838A-849C-49B4-9E50-150B4A3EEA64}" sibTransId="{85E5B2C9-2963-4123-830B-A4E90153CF30}"/>
    <dgm:cxn modelId="{C5134347-9439-4A69-9695-1D4FAE82EA26}" srcId="{C7C97D95-BDD7-408D-97B8-6B9C793408D4}" destId="{BE3CA8C9-452A-42ED-BBB1-F2217E190FB8}" srcOrd="7" destOrd="0" parTransId="{F08ADA88-B245-4893-9FD4-94208F37178B}" sibTransId="{6522BBC7-FACE-4BD1-8753-FD984ED269EC}"/>
    <dgm:cxn modelId="{6A9EE655-B6DD-3C4D-AF9B-0DB6F4EAF0AF}" type="presOf" srcId="{8F6F75CD-B349-4E9B-8FF1-B6925B9A8583}" destId="{3307B794-5DF1-9049-A09E-DE9DBD468CC8}" srcOrd="0" destOrd="0" presId="urn:microsoft.com/office/officeart/2005/8/layout/vList2"/>
    <dgm:cxn modelId="{CD6F5568-EBF5-7749-93AA-D12673ABB09E}" type="presOf" srcId="{C7C97D95-BDD7-408D-97B8-6B9C793408D4}" destId="{C6596168-6DA9-524B-A964-BAE1790960F3}" srcOrd="0" destOrd="0" presId="urn:microsoft.com/office/officeart/2005/8/layout/vList2"/>
    <dgm:cxn modelId="{B166CA72-8195-284D-A669-2BFA7B189A78}" type="presOf" srcId="{C235E406-0872-48B2-8430-F83F2FB3E6FC}" destId="{2C97C04C-E6D1-2847-A238-2173A51FAAAF}" srcOrd="0" destOrd="0" presId="urn:microsoft.com/office/officeart/2005/8/layout/vList2"/>
    <dgm:cxn modelId="{EDD7017F-C3ED-4897-8BA3-F45F62E9F20B}" srcId="{C7C97D95-BDD7-408D-97B8-6B9C793408D4}" destId="{308C7AA8-C688-4B5A-A908-4C65DD4F2755}" srcOrd="4" destOrd="0" parTransId="{999093F6-41C6-4CBA-A5A6-278CAE9DBC0F}" sibTransId="{5E11691E-DEEB-4ED9-AF7B-FE648356A683}"/>
    <dgm:cxn modelId="{A6C17390-A791-2C49-84CE-36118904CF41}" type="presOf" srcId="{BE3CA8C9-452A-42ED-BBB1-F2217E190FB8}" destId="{4BE626EA-3735-554D-83BA-318BA22D66F7}" srcOrd="0" destOrd="0" presId="urn:microsoft.com/office/officeart/2005/8/layout/vList2"/>
    <dgm:cxn modelId="{CE7F0397-9E81-4758-8ACB-388B5BCA2E1E}" srcId="{C7C97D95-BDD7-408D-97B8-6B9C793408D4}" destId="{781DC141-AA67-4B74-A150-CAAB139C566F}" srcOrd="2" destOrd="0" parTransId="{E7FFF6E4-3E6E-40B6-8FA5-E65EF275136A}" sibTransId="{14FFE085-98C1-44E4-B7D8-A7A172802B7E}"/>
    <dgm:cxn modelId="{111523B3-9B95-474D-A9F8-08B24CB182F6}" type="presOf" srcId="{947755AE-E943-4E4D-BECC-02B5B47A3D5E}" destId="{2F988FD7-3BAA-CE46-8CFA-A79B00BBFD02}" srcOrd="0" destOrd="0" presId="urn:microsoft.com/office/officeart/2005/8/layout/vList2"/>
    <dgm:cxn modelId="{0F2C79B4-4C18-4543-94B7-CAE3679EE16A}" type="presOf" srcId="{42F92B74-9C49-4B71-AF9E-D0CCC6D29CF9}" destId="{E957C1E4-CB22-8945-8434-BCA200D35A73}" srcOrd="0" destOrd="0" presId="urn:microsoft.com/office/officeart/2005/8/layout/vList2"/>
    <dgm:cxn modelId="{6861D3B6-C7FB-F94C-863E-2DCF3C7BFF8F}" type="presOf" srcId="{B61F0A6A-B5C1-44FD-98C9-1FEFF56DCB10}" destId="{D734A281-6165-E741-A0E8-0AF73D848FAE}" srcOrd="0" destOrd="0" presId="urn:microsoft.com/office/officeart/2005/8/layout/vList2"/>
    <dgm:cxn modelId="{515123BD-1B56-4110-B40F-202E7CA64C85}" srcId="{C7C97D95-BDD7-408D-97B8-6B9C793408D4}" destId="{8F6F75CD-B349-4E9B-8FF1-B6925B9A8583}" srcOrd="1" destOrd="0" parTransId="{6C9A4C5E-304D-4046-ACCE-627A9E52F51B}" sibTransId="{C806553E-441B-4A3A-ABC6-CDB24249F554}"/>
    <dgm:cxn modelId="{4B2A94BF-329F-4810-9028-D83128E4F3EA}" srcId="{C7C97D95-BDD7-408D-97B8-6B9C793408D4}" destId="{C235E406-0872-48B2-8430-F83F2FB3E6FC}" srcOrd="0" destOrd="0" parTransId="{1D087A89-587C-4664-B90C-75B5C89B2115}" sibTransId="{2D0C8C3B-7B1C-4F59-A4A8-C39CEC92E4B7}"/>
    <dgm:cxn modelId="{C22F94E6-3653-4BB5-ACE5-9873D56A96EA}" srcId="{C7C97D95-BDD7-408D-97B8-6B9C793408D4}" destId="{B61F0A6A-B5C1-44FD-98C9-1FEFF56DCB10}" srcOrd="6" destOrd="0" parTransId="{2EA2D413-03A1-4955-A1E2-A3690AAB0794}" sibTransId="{471FC11B-A1EE-4F1D-A4D0-73E56CB0863E}"/>
    <dgm:cxn modelId="{41342E3B-E96F-7A49-9D64-E6CB8D3414A3}" type="presParOf" srcId="{C6596168-6DA9-524B-A964-BAE1790960F3}" destId="{2C97C04C-E6D1-2847-A238-2173A51FAAAF}" srcOrd="0" destOrd="0" presId="urn:microsoft.com/office/officeart/2005/8/layout/vList2"/>
    <dgm:cxn modelId="{74E5F860-C58C-504D-9CE6-92B28B3D07C2}" type="presParOf" srcId="{C6596168-6DA9-524B-A964-BAE1790960F3}" destId="{F1945B73-B9C0-D64A-8C28-8DE8045CE9C9}" srcOrd="1" destOrd="0" presId="urn:microsoft.com/office/officeart/2005/8/layout/vList2"/>
    <dgm:cxn modelId="{203FE6ED-D43C-2A47-A94F-E23134CC4932}" type="presParOf" srcId="{C6596168-6DA9-524B-A964-BAE1790960F3}" destId="{3307B794-5DF1-9049-A09E-DE9DBD468CC8}" srcOrd="2" destOrd="0" presId="urn:microsoft.com/office/officeart/2005/8/layout/vList2"/>
    <dgm:cxn modelId="{DEAEE36D-797B-9F40-BFE1-3CC31E7E5D6E}" type="presParOf" srcId="{C6596168-6DA9-524B-A964-BAE1790960F3}" destId="{8F4C8DC0-FAB8-E348-A687-AB2258879280}" srcOrd="3" destOrd="0" presId="urn:microsoft.com/office/officeart/2005/8/layout/vList2"/>
    <dgm:cxn modelId="{E7192BEF-E65D-874D-A9BA-DA34E0360D3E}" type="presParOf" srcId="{C6596168-6DA9-524B-A964-BAE1790960F3}" destId="{5F6C4F51-45A9-6245-A9F1-28AD2CE62A13}" srcOrd="4" destOrd="0" presId="urn:microsoft.com/office/officeart/2005/8/layout/vList2"/>
    <dgm:cxn modelId="{322249CF-6815-0342-8DDF-D526BA336D0A}" type="presParOf" srcId="{C6596168-6DA9-524B-A964-BAE1790960F3}" destId="{C5C3C574-FAF2-CE45-B2FC-B4857F5FEEB1}" srcOrd="5" destOrd="0" presId="urn:microsoft.com/office/officeart/2005/8/layout/vList2"/>
    <dgm:cxn modelId="{C38794B8-06AE-1C49-8995-67030A3AB488}" type="presParOf" srcId="{C6596168-6DA9-524B-A964-BAE1790960F3}" destId="{2F988FD7-3BAA-CE46-8CFA-A79B00BBFD02}" srcOrd="6" destOrd="0" presId="urn:microsoft.com/office/officeart/2005/8/layout/vList2"/>
    <dgm:cxn modelId="{B530F523-4FD1-4047-AFEE-68C148BD95E4}" type="presParOf" srcId="{C6596168-6DA9-524B-A964-BAE1790960F3}" destId="{E4DF9896-4BAE-BF44-BB1F-58B79128F7AC}" srcOrd="7" destOrd="0" presId="urn:microsoft.com/office/officeart/2005/8/layout/vList2"/>
    <dgm:cxn modelId="{1043B541-8BAF-C744-82B1-2E5E2BE540B7}" type="presParOf" srcId="{C6596168-6DA9-524B-A964-BAE1790960F3}" destId="{A688E6F7-04FD-4B4E-B174-6E36C289AB6D}" srcOrd="8" destOrd="0" presId="urn:microsoft.com/office/officeart/2005/8/layout/vList2"/>
    <dgm:cxn modelId="{BBB938EE-E1CA-8846-94E8-E69252B907A1}" type="presParOf" srcId="{C6596168-6DA9-524B-A964-BAE1790960F3}" destId="{027134E2-1E4A-6543-9785-33A50DB4C2CF}" srcOrd="9" destOrd="0" presId="urn:microsoft.com/office/officeart/2005/8/layout/vList2"/>
    <dgm:cxn modelId="{FF4CE8A1-7AB2-4B4B-BE9E-58F6FCCAE86E}" type="presParOf" srcId="{C6596168-6DA9-524B-A964-BAE1790960F3}" destId="{E957C1E4-CB22-8945-8434-BCA200D35A73}" srcOrd="10" destOrd="0" presId="urn:microsoft.com/office/officeart/2005/8/layout/vList2"/>
    <dgm:cxn modelId="{BDE51032-F556-D34C-9E3C-EB3E328EA60D}" type="presParOf" srcId="{C6596168-6DA9-524B-A964-BAE1790960F3}" destId="{63E055E1-FA7B-B347-9A42-0628BDBB2A45}" srcOrd="11" destOrd="0" presId="urn:microsoft.com/office/officeart/2005/8/layout/vList2"/>
    <dgm:cxn modelId="{4C49E0AB-DB39-364F-8CC6-BFA3B0825C14}" type="presParOf" srcId="{C6596168-6DA9-524B-A964-BAE1790960F3}" destId="{D734A281-6165-E741-A0E8-0AF73D848FAE}" srcOrd="12" destOrd="0" presId="urn:microsoft.com/office/officeart/2005/8/layout/vList2"/>
    <dgm:cxn modelId="{7F246D40-4B06-B642-9E39-4C435D156320}" type="presParOf" srcId="{C6596168-6DA9-524B-A964-BAE1790960F3}" destId="{D18BDA6D-649A-2D42-9C35-B1435F4D8E09}" srcOrd="13" destOrd="0" presId="urn:microsoft.com/office/officeart/2005/8/layout/vList2"/>
    <dgm:cxn modelId="{A0FC1B79-5469-BE48-810A-AC5B0641F411}" type="presParOf" srcId="{C6596168-6DA9-524B-A964-BAE1790960F3}" destId="{4BE626EA-3735-554D-83BA-318BA22D66F7}"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B40C94-FF75-A14A-98B5-863B64B71969}"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08BD956D-420E-6D49-A15F-915E733A3721}">
      <dgm:prSet/>
      <dgm:spPr/>
      <dgm:t>
        <a:bodyPr/>
        <a:lstStyle/>
        <a:p>
          <a:pPr>
            <a:lnSpc>
              <a:spcPct val="100000"/>
            </a:lnSpc>
          </a:pPr>
          <a:r>
            <a:rPr lang="en-US"/>
            <a:t>Input area of the map (region of interest)</a:t>
          </a:r>
        </a:p>
      </dgm:t>
    </dgm:pt>
    <dgm:pt modelId="{3894CE15-D7D4-AB4E-B959-AA3C30A822CD}" type="parTrans" cxnId="{84E34080-DCC1-244D-843D-F29D42708BB9}">
      <dgm:prSet/>
      <dgm:spPr/>
      <dgm:t>
        <a:bodyPr/>
        <a:lstStyle/>
        <a:p>
          <a:endParaRPr lang="en-US"/>
        </a:p>
      </dgm:t>
    </dgm:pt>
    <dgm:pt modelId="{81EE7983-5E00-A14E-A200-E7563107EAFD}" type="sibTrans" cxnId="{84E34080-DCC1-244D-843D-F29D42708BB9}">
      <dgm:prSet/>
      <dgm:spPr/>
      <dgm:t>
        <a:bodyPr/>
        <a:lstStyle/>
        <a:p>
          <a:endParaRPr lang="en-US"/>
        </a:p>
      </dgm:t>
    </dgm:pt>
    <dgm:pt modelId="{328009DF-D72B-1C4E-96FF-AA83F2D6856B}">
      <dgm:prSet/>
      <dgm:spPr/>
      <dgm:t>
        <a:bodyPr/>
        <a:lstStyle/>
        <a:p>
          <a:pPr>
            <a:lnSpc>
              <a:spcPct val="100000"/>
            </a:lnSpc>
          </a:pPr>
          <a:r>
            <a:rPr lang="en-US"/>
            <a:t>Find the streets and street names from the region of interest</a:t>
          </a:r>
        </a:p>
      </dgm:t>
    </dgm:pt>
    <dgm:pt modelId="{C4A9A49E-B7D9-4241-8536-BAB4A9BEF7A7}" type="parTrans" cxnId="{A905F116-6DEE-554F-8C79-4F6274EFE28A}">
      <dgm:prSet/>
      <dgm:spPr/>
      <dgm:t>
        <a:bodyPr/>
        <a:lstStyle/>
        <a:p>
          <a:endParaRPr lang="en-US"/>
        </a:p>
      </dgm:t>
    </dgm:pt>
    <dgm:pt modelId="{B4F74438-DFDF-EB44-9BAB-444B5EDB5C06}" type="sibTrans" cxnId="{A905F116-6DEE-554F-8C79-4F6274EFE28A}">
      <dgm:prSet/>
      <dgm:spPr/>
      <dgm:t>
        <a:bodyPr/>
        <a:lstStyle/>
        <a:p>
          <a:endParaRPr lang="en-US"/>
        </a:p>
      </dgm:t>
    </dgm:pt>
    <dgm:pt modelId="{30593D43-E802-8E41-8520-8C44E22930E5}">
      <dgm:prSet/>
      <dgm:spPr/>
      <dgm:t>
        <a:bodyPr/>
        <a:lstStyle/>
        <a:p>
          <a:pPr>
            <a:lnSpc>
              <a:spcPct val="100000"/>
            </a:lnSpc>
          </a:pPr>
          <a:r>
            <a:rPr lang="en-US"/>
            <a:t>Place points along the middle of the road with certain distance between points.</a:t>
          </a:r>
        </a:p>
      </dgm:t>
    </dgm:pt>
    <dgm:pt modelId="{976CFE4F-BE7E-1B41-B846-9D331A2EF3AE}" type="parTrans" cxnId="{CF7563A0-2350-624A-AED2-C5B2D906CFAC}">
      <dgm:prSet/>
      <dgm:spPr/>
      <dgm:t>
        <a:bodyPr/>
        <a:lstStyle/>
        <a:p>
          <a:endParaRPr lang="en-US"/>
        </a:p>
      </dgm:t>
    </dgm:pt>
    <dgm:pt modelId="{39476E8B-7EAB-5A4E-83E7-FAC74905FC40}" type="sibTrans" cxnId="{CF7563A0-2350-624A-AED2-C5B2D906CFAC}">
      <dgm:prSet/>
      <dgm:spPr/>
      <dgm:t>
        <a:bodyPr/>
        <a:lstStyle/>
        <a:p>
          <a:endParaRPr lang="en-US"/>
        </a:p>
      </dgm:t>
    </dgm:pt>
    <dgm:pt modelId="{29C7941B-67A6-724A-BCBF-826786BF7A51}">
      <dgm:prSet/>
      <dgm:spPr/>
      <dgm:t>
        <a:bodyPr/>
        <a:lstStyle/>
        <a:p>
          <a:pPr>
            <a:lnSpc>
              <a:spcPct val="100000"/>
            </a:lnSpc>
          </a:pPr>
          <a:r>
            <a:rPr lang="en-US"/>
            <a:t>Engine to collect Aerial images along the road points</a:t>
          </a:r>
        </a:p>
      </dgm:t>
    </dgm:pt>
    <dgm:pt modelId="{C1E51121-61B1-FA45-915C-5D98375FB124}" type="parTrans" cxnId="{A1DCFA68-7CFB-D749-8F33-2D0B07729794}">
      <dgm:prSet/>
      <dgm:spPr/>
      <dgm:t>
        <a:bodyPr/>
        <a:lstStyle/>
        <a:p>
          <a:endParaRPr lang="en-US"/>
        </a:p>
      </dgm:t>
    </dgm:pt>
    <dgm:pt modelId="{5564178E-914E-084F-BD82-4A4BA05C686F}" type="sibTrans" cxnId="{A1DCFA68-7CFB-D749-8F33-2D0B07729794}">
      <dgm:prSet/>
      <dgm:spPr/>
      <dgm:t>
        <a:bodyPr/>
        <a:lstStyle/>
        <a:p>
          <a:endParaRPr lang="en-US"/>
        </a:p>
      </dgm:t>
    </dgm:pt>
    <dgm:pt modelId="{E840722A-0C26-CC44-897E-510F58B7F706}">
      <dgm:prSet/>
      <dgm:spPr/>
      <dgm:t>
        <a:bodyPr/>
        <a:lstStyle/>
        <a:p>
          <a:pPr>
            <a:lnSpc>
              <a:spcPct val="100000"/>
            </a:lnSpc>
          </a:pPr>
          <a:r>
            <a:rPr lang="en-US"/>
            <a:t>ML Engine to detect trees from aerial view images</a:t>
          </a:r>
        </a:p>
      </dgm:t>
    </dgm:pt>
    <dgm:pt modelId="{F4CD6BB6-240D-6747-BD2B-DEC0CC858DB1}" type="parTrans" cxnId="{CE77E075-96F5-A94A-9EBF-F5C4E46DF371}">
      <dgm:prSet/>
      <dgm:spPr/>
      <dgm:t>
        <a:bodyPr/>
        <a:lstStyle/>
        <a:p>
          <a:endParaRPr lang="en-US"/>
        </a:p>
      </dgm:t>
    </dgm:pt>
    <dgm:pt modelId="{9E150793-F848-8C4C-BBAE-1C9B53A58BD3}" type="sibTrans" cxnId="{CE77E075-96F5-A94A-9EBF-F5C4E46DF371}">
      <dgm:prSet/>
      <dgm:spPr/>
      <dgm:t>
        <a:bodyPr/>
        <a:lstStyle/>
        <a:p>
          <a:endParaRPr lang="en-US"/>
        </a:p>
      </dgm:t>
    </dgm:pt>
    <dgm:pt modelId="{9A5DC75A-F957-4DBF-8C3C-744EC893E34D}" type="pres">
      <dgm:prSet presAssocID="{58B40C94-FF75-A14A-98B5-863B64B71969}" presName="root" presStyleCnt="0">
        <dgm:presLayoutVars>
          <dgm:dir/>
          <dgm:resizeHandles val="exact"/>
        </dgm:presLayoutVars>
      </dgm:prSet>
      <dgm:spPr/>
    </dgm:pt>
    <dgm:pt modelId="{D3204922-ED70-4F4B-BD33-2CCF5A5F7269}" type="pres">
      <dgm:prSet presAssocID="{08BD956D-420E-6D49-A15F-915E733A3721}" presName="compNode" presStyleCnt="0"/>
      <dgm:spPr/>
    </dgm:pt>
    <dgm:pt modelId="{9A789F15-E98E-4145-BD64-5F7F478C5243}" type="pres">
      <dgm:prSet presAssocID="{08BD956D-420E-6D49-A15F-915E733A372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p compass"/>
        </a:ext>
      </dgm:extLst>
    </dgm:pt>
    <dgm:pt modelId="{13186F7A-0F67-4D24-8DD3-B2035515B041}" type="pres">
      <dgm:prSet presAssocID="{08BD956D-420E-6D49-A15F-915E733A3721}" presName="spaceRect" presStyleCnt="0"/>
      <dgm:spPr/>
    </dgm:pt>
    <dgm:pt modelId="{2EFB4B4E-ABA8-43E2-A7F2-1B6F9CFEF30C}" type="pres">
      <dgm:prSet presAssocID="{08BD956D-420E-6D49-A15F-915E733A3721}" presName="textRect" presStyleLbl="revTx" presStyleIdx="0" presStyleCnt="5">
        <dgm:presLayoutVars>
          <dgm:chMax val="1"/>
          <dgm:chPref val="1"/>
        </dgm:presLayoutVars>
      </dgm:prSet>
      <dgm:spPr/>
    </dgm:pt>
    <dgm:pt modelId="{4561ED6D-4CA7-4325-960D-22B58D85AB83}" type="pres">
      <dgm:prSet presAssocID="{81EE7983-5E00-A14E-A200-E7563107EAFD}" presName="sibTrans" presStyleCnt="0"/>
      <dgm:spPr/>
    </dgm:pt>
    <dgm:pt modelId="{784F36D0-8F9A-42A9-9F2C-A01B093E81DD}" type="pres">
      <dgm:prSet presAssocID="{328009DF-D72B-1C4E-96FF-AA83F2D6856B}" presName="compNode" presStyleCnt="0"/>
      <dgm:spPr/>
    </dgm:pt>
    <dgm:pt modelId="{D3ED6FB2-A377-4E3A-93CD-531E96027C40}" type="pres">
      <dgm:prSet presAssocID="{328009DF-D72B-1C4E-96FF-AA83F2D685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EE8C3016-7929-4D2B-BA7F-64CE937E94FC}" type="pres">
      <dgm:prSet presAssocID="{328009DF-D72B-1C4E-96FF-AA83F2D6856B}" presName="spaceRect" presStyleCnt="0"/>
      <dgm:spPr/>
    </dgm:pt>
    <dgm:pt modelId="{7442F0A4-D62D-4C64-AF74-A2AB0CDC52D8}" type="pres">
      <dgm:prSet presAssocID="{328009DF-D72B-1C4E-96FF-AA83F2D6856B}" presName="textRect" presStyleLbl="revTx" presStyleIdx="1" presStyleCnt="5">
        <dgm:presLayoutVars>
          <dgm:chMax val="1"/>
          <dgm:chPref val="1"/>
        </dgm:presLayoutVars>
      </dgm:prSet>
      <dgm:spPr/>
    </dgm:pt>
    <dgm:pt modelId="{3B6F2C02-B601-4AA1-A65F-CE7A63F1C210}" type="pres">
      <dgm:prSet presAssocID="{B4F74438-DFDF-EB44-9BAB-444B5EDB5C06}" presName="sibTrans" presStyleCnt="0"/>
      <dgm:spPr/>
    </dgm:pt>
    <dgm:pt modelId="{1B897145-5B4C-4031-8465-CBDD2C49418E}" type="pres">
      <dgm:prSet presAssocID="{30593D43-E802-8E41-8520-8C44E22930E5}" presName="compNode" presStyleCnt="0"/>
      <dgm:spPr/>
    </dgm:pt>
    <dgm:pt modelId="{774ACF33-E7E3-4FB0-B333-C3EED752E016}" type="pres">
      <dgm:prSet presAssocID="{30593D43-E802-8E41-8520-8C44E22930E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vron Arrows"/>
        </a:ext>
      </dgm:extLst>
    </dgm:pt>
    <dgm:pt modelId="{0ADD17F7-76C8-4D73-ABE6-7684A55DF5E1}" type="pres">
      <dgm:prSet presAssocID="{30593D43-E802-8E41-8520-8C44E22930E5}" presName="spaceRect" presStyleCnt="0"/>
      <dgm:spPr/>
    </dgm:pt>
    <dgm:pt modelId="{40D3215C-0F11-412B-AD6B-F120BE9509D3}" type="pres">
      <dgm:prSet presAssocID="{30593D43-E802-8E41-8520-8C44E22930E5}" presName="textRect" presStyleLbl="revTx" presStyleIdx="2" presStyleCnt="5">
        <dgm:presLayoutVars>
          <dgm:chMax val="1"/>
          <dgm:chPref val="1"/>
        </dgm:presLayoutVars>
      </dgm:prSet>
      <dgm:spPr/>
    </dgm:pt>
    <dgm:pt modelId="{9D4641DD-43E6-402A-A39A-8EF30D5C5889}" type="pres">
      <dgm:prSet presAssocID="{39476E8B-7EAB-5A4E-83E7-FAC74905FC40}" presName="sibTrans" presStyleCnt="0"/>
      <dgm:spPr/>
    </dgm:pt>
    <dgm:pt modelId="{B59A06BA-5A83-48E4-B630-24C1EDD69E71}" type="pres">
      <dgm:prSet presAssocID="{29C7941B-67A6-724A-BCBF-826786BF7A51}" presName="compNode" presStyleCnt="0"/>
      <dgm:spPr/>
    </dgm:pt>
    <dgm:pt modelId="{194158BF-511A-4C8D-AC43-B7D1E052A4A8}" type="pres">
      <dgm:prSet presAssocID="{29C7941B-67A6-724A-BCBF-826786BF7A5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r"/>
        </a:ext>
      </dgm:extLst>
    </dgm:pt>
    <dgm:pt modelId="{1B7A61E8-66C3-4C2E-9618-250F51D594BB}" type="pres">
      <dgm:prSet presAssocID="{29C7941B-67A6-724A-BCBF-826786BF7A51}" presName="spaceRect" presStyleCnt="0"/>
      <dgm:spPr/>
    </dgm:pt>
    <dgm:pt modelId="{88D7BE37-2908-43CD-936D-CCC29FB576AD}" type="pres">
      <dgm:prSet presAssocID="{29C7941B-67A6-724A-BCBF-826786BF7A51}" presName="textRect" presStyleLbl="revTx" presStyleIdx="3" presStyleCnt="5">
        <dgm:presLayoutVars>
          <dgm:chMax val="1"/>
          <dgm:chPref val="1"/>
        </dgm:presLayoutVars>
      </dgm:prSet>
      <dgm:spPr/>
    </dgm:pt>
    <dgm:pt modelId="{65FD2DDA-F9AB-4222-A41B-5A22FBA1F777}" type="pres">
      <dgm:prSet presAssocID="{5564178E-914E-084F-BD82-4A4BA05C686F}" presName="sibTrans" presStyleCnt="0"/>
      <dgm:spPr/>
    </dgm:pt>
    <dgm:pt modelId="{E6CB20F5-CA40-40C8-9D64-228185857683}" type="pres">
      <dgm:prSet presAssocID="{E840722A-0C26-CC44-897E-510F58B7F706}" presName="compNode" presStyleCnt="0"/>
      <dgm:spPr/>
    </dgm:pt>
    <dgm:pt modelId="{F95DD53E-66D0-4A51-83E7-AB59C3A38B35}" type="pres">
      <dgm:prSet presAssocID="{E840722A-0C26-CC44-897E-510F58B7F70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p with pin"/>
        </a:ext>
      </dgm:extLst>
    </dgm:pt>
    <dgm:pt modelId="{F704B596-A9D3-45A3-8D3D-0D4FD6261D7F}" type="pres">
      <dgm:prSet presAssocID="{E840722A-0C26-CC44-897E-510F58B7F706}" presName="spaceRect" presStyleCnt="0"/>
      <dgm:spPr/>
    </dgm:pt>
    <dgm:pt modelId="{FD0634ED-B712-417A-9374-639F6F4992EE}" type="pres">
      <dgm:prSet presAssocID="{E840722A-0C26-CC44-897E-510F58B7F706}" presName="textRect" presStyleLbl="revTx" presStyleIdx="4" presStyleCnt="5">
        <dgm:presLayoutVars>
          <dgm:chMax val="1"/>
          <dgm:chPref val="1"/>
        </dgm:presLayoutVars>
      </dgm:prSet>
      <dgm:spPr/>
    </dgm:pt>
  </dgm:ptLst>
  <dgm:cxnLst>
    <dgm:cxn modelId="{A905F116-6DEE-554F-8C79-4F6274EFE28A}" srcId="{58B40C94-FF75-A14A-98B5-863B64B71969}" destId="{328009DF-D72B-1C4E-96FF-AA83F2D6856B}" srcOrd="1" destOrd="0" parTransId="{C4A9A49E-B7D9-4241-8536-BAB4A9BEF7A7}" sibTransId="{B4F74438-DFDF-EB44-9BAB-444B5EDB5C06}"/>
    <dgm:cxn modelId="{A1DCFA68-7CFB-D749-8F33-2D0B07729794}" srcId="{58B40C94-FF75-A14A-98B5-863B64B71969}" destId="{29C7941B-67A6-724A-BCBF-826786BF7A51}" srcOrd="3" destOrd="0" parTransId="{C1E51121-61B1-FA45-915C-5D98375FB124}" sibTransId="{5564178E-914E-084F-BD82-4A4BA05C686F}"/>
    <dgm:cxn modelId="{C680AF73-9302-6D46-97D6-487C635E85E5}" type="presOf" srcId="{08BD956D-420E-6D49-A15F-915E733A3721}" destId="{2EFB4B4E-ABA8-43E2-A7F2-1B6F9CFEF30C}" srcOrd="0" destOrd="0" presId="urn:microsoft.com/office/officeart/2018/2/layout/IconLabelList"/>
    <dgm:cxn modelId="{CE77E075-96F5-A94A-9EBF-F5C4E46DF371}" srcId="{58B40C94-FF75-A14A-98B5-863B64B71969}" destId="{E840722A-0C26-CC44-897E-510F58B7F706}" srcOrd="4" destOrd="0" parTransId="{F4CD6BB6-240D-6747-BD2B-DEC0CC858DB1}" sibTransId="{9E150793-F848-8C4C-BBAE-1C9B53A58BD3}"/>
    <dgm:cxn modelId="{84E34080-DCC1-244D-843D-F29D42708BB9}" srcId="{58B40C94-FF75-A14A-98B5-863B64B71969}" destId="{08BD956D-420E-6D49-A15F-915E733A3721}" srcOrd="0" destOrd="0" parTransId="{3894CE15-D7D4-AB4E-B959-AA3C30A822CD}" sibTransId="{81EE7983-5E00-A14E-A200-E7563107EAFD}"/>
    <dgm:cxn modelId="{66393397-D7B9-EA45-8C66-21F951F49DE4}" type="presOf" srcId="{58B40C94-FF75-A14A-98B5-863B64B71969}" destId="{9A5DC75A-F957-4DBF-8C3C-744EC893E34D}" srcOrd="0" destOrd="0" presId="urn:microsoft.com/office/officeart/2018/2/layout/IconLabelList"/>
    <dgm:cxn modelId="{4312A79D-9818-C14F-AC4F-E7A30AB97590}" type="presOf" srcId="{328009DF-D72B-1C4E-96FF-AA83F2D6856B}" destId="{7442F0A4-D62D-4C64-AF74-A2AB0CDC52D8}" srcOrd="0" destOrd="0" presId="urn:microsoft.com/office/officeart/2018/2/layout/IconLabelList"/>
    <dgm:cxn modelId="{CF7563A0-2350-624A-AED2-C5B2D906CFAC}" srcId="{58B40C94-FF75-A14A-98B5-863B64B71969}" destId="{30593D43-E802-8E41-8520-8C44E22930E5}" srcOrd="2" destOrd="0" parTransId="{976CFE4F-BE7E-1B41-B846-9D331A2EF3AE}" sibTransId="{39476E8B-7EAB-5A4E-83E7-FAC74905FC40}"/>
    <dgm:cxn modelId="{79D86DA7-87F8-5047-8B52-73C438A32AA3}" type="presOf" srcId="{30593D43-E802-8E41-8520-8C44E22930E5}" destId="{40D3215C-0F11-412B-AD6B-F120BE9509D3}" srcOrd="0" destOrd="0" presId="urn:microsoft.com/office/officeart/2018/2/layout/IconLabelList"/>
    <dgm:cxn modelId="{16A7A6AE-BB07-0B48-B548-2FB8B01EB253}" type="presOf" srcId="{E840722A-0C26-CC44-897E-510F58B7F706}" destId="{FD0634ED-B712-417A-9374-639F6F4992EE}" srcOrd="0" destOrd="0" presId="urn:microsoft.com/office/officeart/2018/2/layout/IconLabelList"/>
    <dgm:cxn modelId="{5ACA10DF-BB48-844E-B97B-AA1D507A8753}" type="presOf" srcId="{29C7941B-67A6-724A-BCBF-826786BF7A51}" destId="{88D7BE37-2908-43CD-936D-CCC29FB576AD}" srcOrd="0" destOrd="0" presId="urn:microsoft.com/office/officeart/2018/2/layout/IconLabelList"/>
    <dgm:cxn modelId="{C95C006B-1A87-024D-9B27-90A08F27377A}" type="presParOf" srcId="{9A5DC75A-F957-4DBF-8C3C-744EC893E34D}" destId="{D3204922-ED70-4F4B-BD33-2CCF5A5F7269}" srcOrd="0" destOrd="0" presId="urn:microsoft.com/office/officeart/2018/2/layout/IconLabelList"/>
    <dgm:cxn modelId="{DACDD210-7AC5-BA41-BB57-2CC2C364B94B}" type="presParOf" srcId="{D3204922-ED70-4F4B-BD33-2CCF5A5F7269}" destId="{9A789F15-E98E-4145-BD64-5F7F478C5243}" srcOrd="0" destOrd="0" presId="urn:microsoft.com/office/officeart/2018/2/layout/IconLabelList"/>
    <dgm:cxn modelId="{EEE3AC20-7740-E745-87A3-EBA7356EC03A}" type="presParOf" srcId="{D3204922-ED70-4F4B-BD33-2CCF5A5F7269}" destId="{13186F7A-0F67-4D24-8DD3-B2035515B041}" srcOrd="1" destOrd="0" presId="urn:microsoft.com/office/officeart/2018/2/layout/IconLabelList"/>
    <dgm:cxn modelId="{6970DA5E-0F24-2542-974F-15B4CA01EC31}" type="presParOf" srcId="{D3204922-ED70-4F4B-BD33-2CCF5A5F7269}" destId="{2EFB4B4E-ABA8-43E2-A7F2-1B6F9CFEF30C}" srcOrd="2" destOrd="0" presId="urn:microsoft.com/office/officeart/2018/2/layout/IconLabelList"/>
    <dgm:cxn modelId="{ACBBB414-8A98-B246-AA94-2DE7C4364066}" type="presParOf" srcId="{9A5DC75A-F957-4DBF-8C3C-744EC893E34D}" destId="{4561ED6D-4CA7-4325-960D-22B58D85AB83}" srcOrd="1" destOrd="0" presId="urn:microsoft.com/office/officeart/2018/2/layout/IconLabelList"/>
    <dgm:cxn modelId="{434BBF93-F528-5448-AF54-36DC318B52FD}" type="presParOf" srcId="{9A5DC75A-F957-4DBF-8C3C-744EC893E34D}" destId="{784F36D0-8F9A-42A9-9F2C-A01B093E81DD}" srcOrd="2" destOrd="0" presId="urn:microsoft.com/office/officeart/2018/2/layout/IconLabelList"/>
    <dgm:cxn modelId="{2C9592CF-9AE2-BA44-B8A5-8AB6C689864F}" type="presParOf" srcId="{784F36D0-8F9A-42A9-9F2C-A01B093E81DD}" destId="{D3ED6FB2-A377-4E3A-93CD-531E96027C40}" srcOrd="0" destOrd="0" presId="urn:microsoft.com/office/officeart/2018/2/layout/IconLabelList"/>
    <dgm:cxn modelId="{671BA5A5-A8D5-364D-B9EE-CA5BE86A7D70}" type="presParOf" srcId="{784F36D0-8F9A-42A9-9F2C-A01B093E81DD}" destId="{EE8C3016-7929-4D2B-BA7F-64CE937E94FC}" srcOrd="1" destOrd="0" presId="urn:microsoft.com/office/officeart/2018/2/layout/IconLabelList"/>
    <dgm:cxn modelId="{4F09D82B-9C6C-654B-A1E8-4B4BF449CCBE}" type="presParOf" srcId="{784F36D0-8F9A-42A9-9F2C-A01B093E81DD}" destId="{7442F0A4-D62D-4C64-AF74-A2AB0CDC52D8}" srcOrd="2" destOrd="0" presId="urn:microsoft.com/office/officeart/2018/2/layout/IconLabelList"/>
    <dgm:cxn modelId="{7F4118CC-E21F-214D-888F-B9B5CD41ACFE}" type="presParOf" srcId="{9A5DC75A-F957-4DBF-8C3C-744EC893E34D}" destId="{3B6F2C02-B601-4AA1-A65F-CE7A63F1C210}" srcOrd="3" destOrd="0" presId="urn:microsoft.com/office/officeart/2018/2/layout/IconLabelList"/>
    <dgm:cxn modelId="{B35C2C44-3205-F14A-AF46-CFC37F362E12}" type="presParOf" srcId="{9A5DC75A-F957-4DBF-8C3C-744EC893E34D}" destId="{1B897145-5B4C-4031-8465-CBDD2C49418E}" srcOrd="4" destOrd="0" presId="urn:microsoft.com/office/officeart/2018/2/layout/IconLabelList"/>
    <dgm:cxn modelId="{C30EDA87-6714-D945-AEFF-401F8ACA7155}" type="presParOf" srcId="{1B897145-5B4C-4031-8465-CBDD2C49418E}" destId="{774ACF33-E7E3-4FB0-B333-C3EED752E016}" srcOrd="0" destOrd="0" presId="urn:microsoft.com/office/officeart/2018/2/layout/IconLabelList"/>
    <dgm:cxn modelId="{C55064CF-6070-BF4E-B7C9-FFF9FF4F6C9A}" type="presParOf" srcId="{1B897145-5B4C-4031-8465-CBDD2C49418E}" destId="{0ADD17F7-76C8-4D73-ABE6-7684A55DF5E1}" srcOrd="1" destOrd="0" presId="urn:microsoft.com/office/officeart/2018/2/layout/IconLabelList"/>
    <dgm:cxn modelId="{023C32AA-E87E-514C-B4EB-972C6F0B476C}" type="presParOf" srcId="{1B897145-5B4C-4031-8465-CBDD2C49418E}" destId="{40D3215C-0F11-412B-AD6B-F120BE9509D3}" srcOrd="2" destOrd="0" presId="urn:microsoft.com/office/officeart/2018/2/layout/IconLabelList"/>
    <dgm:cxn modelId="{08A2B33F-92A7-0D4A-9F8D-9E24C782AABD}" type="presParOf" srcId="{9A5DC75A-F957-4DBF-8C3C-744EC893E34D}" destId="{9D4641DD-43E6-402A-A39A-8EF30D5C5889}" srcOrd="5" destOrd="0" presId="urn:microsoft.com/office/officeart/2018/2/layout/IconLabelList"/>
    <dgm:cxn modelId="{BEEDC2D2-BF1F-8A44-B562-0C2FF2EA742E}" type="presParOf" srcId="{9A5DC75A-F957-4DBF-8C3C-744EC893E34D}" destId="{B59A06BA-5A83-48E4-B630-24C1EDD69E71}" srcOrd="6" destOrd="0" presId="urn:microsoft.com/office/officeart/2018/2/layout/IconLabelList"/>
    <dgm:cxn modelId="{5F53C631-F965-294F-ACF6-52AAB59F6984}" type="presParOf" srcId="{B59A06BA-5A83-48E4-B630-24C1EDD69E71}" destId="{194158BF-511A-4C8D-AC43-B7D1E052A4A8}" srcOrd="0" destOrd="0" presId="urn:microsoft.com/office/officeart/2018/2/layout/IconLabelList"/>
    <dgm:cxn modelId="{D595D880-DDA6-254B-9A60-585B4DADE287}" type="presParOf" srcId="{B59A06BA-5A83-48E4-B630-24C1EDD69E71}" destId="{1B7A61E8-66C3-4C2E-9618-250F51D594BB}" srcOrd="1" destOrd="0" presId="urn:microsoft.com/office/officeart/2018/2/layout/IconLabelList"/>
    <dgm:cxn modelId="{098DDF87-DEC9-514D-8B12-161774A56BB7}" type="presParOf" srcId="{B59A06BA-5A83-48E4-B630-24C1EDD69E71}" destId="{88D7BE37-2908-43CD-936D-CCC29FB576AD}" srcOrd="2" destOrd="0" presId="urn:microsoft.com/office/officeart/2018/2/layout/IconLabelList"/>
    <dgm:cxn modelId="{4D28CF68-7246-CC42-8B91-EC2EA495F233}" type="presParOf" srcId="{9A5DC75A-F957-4DBF-8C3C-744EC893E34D}" destId="{65FD2DDA-F9AB-4222-A41B-5A22FBA1F777}" srcOrd="7" destOrd="0" presId="urn:microsoft.com/office/officeart/2018/2/layout/IconLabelList"/>
    <dgm:cxn modelId="{56CDFE9C-1810-1648-8D5D-C6841C5D2275}" type="presParOf" srcId="{9A5DC75A-F957-4DBF-8C3C-744EC893E34D}" destId="{E6CB20F5-CA40-40C8-9D64-228185857683}" srcOrd="8" destOrd="0" presId="urn:microsoft.com/office/officeart/2018/2/layout/IconLabelList"/>
    <dgm:cxn modelId="{5920D0D5-EEA9-394E-8FC2-378824D00455}" type="presParOf" srcId="{E6CB20F5-CA40-40C8-9D64-228185857683}" destId="{F95DD53E-66D0-4A51-83E7-AB59C3A38B35}" srcOrd="0" destOrd="0" presId="urn:microsoft.com/office/officeart/2018/2/layout/IconLabelList"/>
    <dgm:cxn modelId="{363D299F-D459-E14A-89EA-D258B0F971E6}" type="presParOf" srcId="{E6CB20F5-CA40-40C8-9D64-228185857683}" destId="{F704B596-A9D3-45A3-8D3D-0D4FD6261D7F}" srcOrd="1" destOrd="0" presId="urn:microsoft.com/office/officeart/2018/2/layout/IconLabelList"/>
    <dgm:cxn modelId="{C34101F5-99BA-4142-8DCE-48502E38AC4C}" type="presParOf" srcId="{E6CB20F5-CA40-40C8-9D64-228185857683}" destId="{FD0634ED-B712-417A-9374-639F6F4992E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93953CC3-762A-4BC5-B4CF-6FE9DE79F105}"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B2C5B062-FBF7-48BC-B229-85F9E9C48EF2}">
      <dgm:prSet/>
      <dgm:spPr/>
      <dgm:t>
        <a:bodyPr/>
        <a:lstStyle/>
        <a:p>
          <a:pPr>
            <a:lnSpc>
              <a:spcPct val="100000"/>
            </a:lnSpc>
          </a:pPr>
          <a:r>
            <a:rPr lang="en-US" dirty="0"/>
            <a:t>(a) Select the region of interest for the creation of a digital twin for foliage.</a:t>
          </a:r>
        </a:p>
      </dgm:t>
    </dgm:pt>
    <dgm:pt modelId="{838DCFF4-8BC1-4479-8317-E04971BA65C9}" type="parTrans" cxnId="{1E729B2E-DAD3-42EE-81F3-80D4CB2817F9}">
      <dgm:prSet/>
      <dgm:spPr/>
      <dgm:t>
        <a:bodyPr/>
        <a:lstStyle/>
        <a:p>
          <a:endParaRPr lang="en-US"/>
        </a:p>
      </dgm:t>
    </dgm:pt>
    <dgm:pt modelId="{1F6B3497-1E2C-4C88-869A-6ECDD90E129D}" type="sibTrans" cxnId="{1E729B2E-DAD3-42EE-81F3-80D4CB2817F9}">
      <dgm:prSet/>
      <dgm:spPr/>
      <dgm:t>
        <a:bodyPr/>
        <a:lstStyle/>
        <a:p>
          <a:endParaRPr lang="en-US"/>
        </a:p>
      </dgm:t>
    </dgm:pt>
    <dgm:pt modelId="{8C6552C2-7487-4972-9B0A-7D3B2BAC5924}">
      <dgm:prSet/>
      <dgm:spPr/>
      <dgm:t>
        <a:bodyPr/>
        <a:lstStyle/>
        <a:p>
          <a:pPr>
            <a:lnSpc>
              <a:spcPct val="100000"/>
            </a:lnSpc>
          </a:pPr>
          <a:r>
            <a:rPr lang="en-US" dirty="0"/>
            <a:t>(b) Create a 640x640 pixel grid with center point and latitude/longitude for the area of interest along the streets using Quantum Geographic  Information systems (QGIS).</a:t>
          </a:r>
        </a:p>
      </dgm:t>
    </dgm:pt>
    <dgm:pt modelId="{B1887924-B8ED-499A-A45D-2BD8ED0B8706}" type="parTrans" cxnId="{71F764FF-B862-4567-A7E1-11C265117A61}">
      <dgm:prSet/>
      <dgm:spPr/>
      <dgm:t>
        <a:bodyPr/>
        <a:lstStyle/>
        <a:p>
          <a:endParaRPr lang="en-US"/>
        </a:p>
      </dgm:t>
    </dgm:pt>
    <dgm:pt modelId="{F31BE9EC-B838-426C-8342-AC944CFD55A2}" type="sibTrans" cxnId="{71F764FF-B862-4567-A7E1-11C265117A61}">
      <dgm:prSet/>
      <dgm:spPr/>
      <dgm:t>
        <a:bodyPr/>
        <a:lstStyle/>
        <a:p>
          <a:endParaRPr lang="en-US"/>
        </a:p>
      </dgm:t>
    </dgm:pt>
    <dgm:pt modelId="{6CFAEAB8-382D-4510-A3D5-0A7CBCC0B3F7}">
      <dgm:prSet/>
      <dgm:spPr/>
      <dgm:t>
        <a:bodyPr/>
        <a:lstStyle/>
        <a:p>
          <a:pPr>
            <a:lnSpc>
              <a:spcPct val="100000"/>
            </a:lnSpc>
          </a:pPr>
          <a:r>
            <a:rPr lang="en-US" dirty="0"/>
            <a:t>(c) Using the Google </a:t>
          </a:r>
          <a:r>
            <a:rPr lang="en-US" dirty="0" err="1"/>
            <a:t>staticmap</a:t>
          </a:r>
          <a:r>
            <a:rPr lang="en-US" dirty="0"/>
            <a:t> API, collect aerial view images along these points.</a:t>
          </a:r>
        </a:p>
      </dgm:t>
    </dgm:pt>
    <dgm:pt modelId="{38C6CF6A-5828-420C-A3D4-D0BF5E76B913}" type="parTrans" cxnId="{2FD8DC75-CDAF-4F0C-902F-F623E56CF0B8}">
      <dgm:prSet/>
      <dgm:spPr/>
      <dgm:t>
        <a:bodyPr/>
        <a:lstStyle/>
        <a:p>
          <a:endParaRPr lang="en-US"/>
        </a:p>
      </dgm:t>
    </dgm:pt>
    <dgm:pt modelId="{618E896A-C52C-4797-9419-11C1E524C28F}" type="sibTrans" cxnId="{2FD8DC75-CDAF-4F0C-902F-F623E56CF0B8}">
      <dgm:prSet/>
      <dgm:spPr/>
      <dgm:t>
        <a:bodyPr/>
        <a:lstStyle/>
        <a:p>
          <a:endParaRPr lang="en-US"/>
        </a:p>
      </dgm:t>
    </dgm:pt>
    <dgm:pt modelId="{0F2B3AE9-1124-4A92-9480-830386DE51C5}">
      <dgm:prSet/>
      <dgm:spPr/>
      <dgm:t>
        <a:bodyPr/>
        <a:lstStyle/>
        <a:p>
          <a:pPr>
            <a:lnSpc>
              <a:spcPct val="100000"/>
            </a:lnSpc>
          </a:pPr>
          <a:r>
            <a:rPr lang="en-US" dirty="0"/>
            <a:t>(d) Using the Google Street View static API, collect street view images along these lines.</a:t>
          </a:r>
        </a:p>
      </dgm:t>
    </dgm:pt>
    <dgm:pt modelId="{142B4C1A-FB2E-433F-9641-040A9F746B18}" type="parTrans" cxnId="{E8B6B893-4F67-4FEB-8941-6CE187AE7F2A}">
      <dgm:prSet/>
      <dgm:spPr/>
      <dgm:t>
        <a:bodyPr/>
        <a:lstStyle/>
        <a:p>
          <a:endParaRPr lang="en-US"/>
        </a:p>
      </dgm:t>
    </dgm:pt>
    <dgm:pt modelId="{5BA04020-0D60-4047-A23E-F776382B80F9}" type="sibTrans" cxnId="{E8B6B893-4F67-4FEB-8941-6CE187AE7F2A}">
      <dgm:prSet/>
      <dgm:spPr/>
      <dgm:t>
        <a:bodyPr/>
        <a:lstStyle/>
        <a:p>
          <a:endParaRPr lang="en-US"/>
        </a:p>
      </dgm:t>
    </dgm:pt>
    <dgm:pt modelId="{B96F4774-D4BF-4AD1-8E7E-C288DB122662}">
      <dgm:prSet/>
      <dgm:spPr/>
      <dgm:t>
        <a:bodyPr/>
        <a:lstStyle/>
        <a:p>
          <a:pPr>
            <a:lnSpc>
              <a:spcPct val="100000"/>
            </a:lnSpc>
          </a:pPr>
          <a:r>
            <a:rPr lang="en-US" dirty="0"/>
            <a:t>(e.1,e.2) To train the machine-learning model, add annotations to images with the VGG Image Annotator (VIA).</a:t>
          </a:r>
        </a:p>
      </dgm:t>
    </dgm:pt>
    <dgm:pt modelId="{1CAB58FE-36D2-4CE1-BF6F-449E3256B731}" type="parTrans" cxnId="{AFE4E6D2-D587-4A52-A547-D6201022FA32}">
      <dgm:prSet/>
      <dgm:spPr/>
      <dgm:t>
        <a:bodyPr/>
        <a:lstStyle/>
        <a:p>
          <a:endParaRPr lang="en-US"/>
        </a:p>
      </dgm:t>
    </dgm:pt>
    <dgm:pt modelId="{73AA1A72-0019-43E4-B117-FA85AD427599}" type="sibTrans" cxnId="{AFE4E6D2-D587-4A52-A547-D6201022FA32}">
      <dgm:prSet/>
      <dgm:spPr/>
      <dgm:t>
        <a:bodyPr/>
        <a:lstStyle/>
        <a:p>
          <a:endParaRPr lang="en-US"/>
        </a:p>
      </dgm:t>
    </dgm:pt>
    <dgm:pt modelId="{5FBBF3FD-7355-40B3-8ED3-8A78D996619D}" type="pres">
      <dgm:prSet presAssocID="{93953CC3-762A-4BC5-B4CF-6FE9DE79F105}" presName="root" presStyleCnt="0">
        <dgm:presLayoutVars>
          <dgm:dir/>
          <dgm:resizeHandles val="exact"/>
        </dgm:presLayoutVars>
      </dgm:prSet>
      <dgm:spPr/>
    </dgm:pt>
    <dgm:pt modelId="{010DBF07-D789-477C-B774-0431A6FDEA65}" type="pres">
      <dgm:prSet presAssocID="{B2C5B062-FBF7-48BC-B229-85F9E9C48EF2}" presName="compNode" presStyleCnt="0"/>
      <dgm:spPr/>
    </dgm:pt>
    <dgm:pt modelId="{56F6B578-670E-4B14-8A6E-9C172447680C}" type="pres">
      <dgm:prSet presAssocID="{B2C5B062-FBF7-48BC-B229-85F9E9C48EF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p with pin with solid fill"/>
        </a:ext>
      </dgm:extLst>
    </dgm:pt>
    <dgm:pt modelId="{C984DA85-858D-4D16-BD0A-242255C1C9B1}" type="pres">
      <dgm:prSet presAssocID="{B2C5B062-FBF7-48BC-B229-85F9E9C48EF2}" presName="spaceRect" presStyleCnt="0"/>
      <dgm:spPr/>
    </dgm:pt>
    <dgm:pt modelId="{A17F390D-59A0-43CB-BF8B-022A304A6704}" type="pres">
      <dgm:prSet presAssocID="{B2C5B062-FBF7-48BC-B229-85F9E9C48EF2}" presName="textRect" presStyleLbl="revTx" presStyleIdx="0" presStyleCnt="5">
        <dgm:presLayoutVars>
          <dgm:chMax val="1"/>
          <dgm:chPref val="1"/>
        </dgm:presLayoutVars>
      </dgm:prSet>
      <dgm:spPr/>
    </dgm:pt>
    <dgm:pt modelId="{ACBE64B2-AF37-46ED-ADF4-14A1C910B4AF}" type="pres">
      <dgm:prSet presAssocID="{1F6B3497-1E2C-4C88-869A-6ECDD90E129D}" presName="sibTrans" presStyleCnt="0"/>
      <dgm:spPr/>
    </dgm:pt>
    <dgm:pt modelId="{2B4D431B-45E2-4AA1-AE6D-2CCC6DD2ABB5}" type="pres">
      <dgm:prSet presAssocID="{8C6552C2-7487-4972-9B0A-7D3B2BAC5924}" presName="compNode" presStyleCnt="0"/>
      <dgm:spPr/>
    </dgm:pt>
    <dgm:pt modelId="{E15F5BC5-BDE5-49A1-9F92-BF58C621A764}" type="pres">
      <dgm:prSet presAssocID="{8C6552C2-7487-4972-9B0A-7D3B2BAC5924}"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able with solid fill"/>
        </a:ext>
      </dgm:extLst>
    </dgm:pt>
    <dgm:pt modelId="{67B83E37-0500-4588-85E6-A0109A5A437F}" type="pres">
      <dgm:prSet presAssocID="{8C6552C2-7487-4972-9B0A-7D3B2BAC5924}" presName="spaceRect" presStyleCnt="0"/>
      <dgm:spPr/>
    </dgm:pt>
    <dgm:pt modelId="{D107391B-57D3-4C1E-8364-FD3555E63E2C}" type="pres">
      <dgm:prSet presAssocID="{8C6552C2-7487-4972-9B0A-7D3B2BAC5924}" presName="textRect" presStyleLbl="revTx" presStyleIdx="1" presStyleCnt="5">
        <dgm:presLayoutVars>
          <dgm:chMax val="1"/>
          <dgm:chPref val="1"/>
        </dgm:presLayoutVars>
      </dgm:prSet>
      <dgm:spPr/>
    </dgm:pt>
    <dgm:pt modelId="{824FBB20-D9D0-4D56-ACC3-63313EEB3C91}" type="pres">
      <dgm:prSet presAssocID="{F31BE9EC-B838-426C-8342-AC944CFD55A2}" presName="sibTrans" presStyleCnt="0"/>
      <dgm:spPr/>
    </dgm:pt>
    <dgm:pt modelId="{9DE08DBC-D4DF-45B8-8A30-94B1FBAD1A14}" type="pres">
      <dgm:prSet presAssocID="{6CFAEAB8-382D-4510-A3D5-0A7CBCC0B3F7}" presName="compNode" presStyleCnt="0"/>
      <dgm:spPr/>
    </dgm:pt>
    <dgm:pt modelId="{E8228E2A-A775-494E-9553-4CE36C21B33C}" type="pres">
      <dgm:prSet presAssocID="{6CFAEAB8-382D-4510-A3D5-0A7CBCC0B3F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17245222-D7F8-48E2-B9D1-73B468D385D0}" type="pres">
      <dgm:prSet presAssocID="{6CFAEAB8-382D-4510-A3D5-0A7CBCC0B3F7}" presName="spaceRect" presStyleCnt="0"/>
      <dgm:spPr/>
    </dgm:pt>
    <dgm:pt modelId="{46112965-DA1D-4B6F-B412-93427E6C5ED4}" type="pres">
      <dgm:prSet presAssocID="{6CFAEAB8-382D-4510-A3D5-0A7CBCC0B3F7}" presName="textRect" presStyleLbl="revTx" presStyleIdx="2" presStyleCnt="5">
        <dgm:presLayoutVars>
          <dgm:chMax val="1"/>
          <dgm:chPref val="1"/>
        </dgm:presLayoutVars>
      </dgm:prSet>
      <dgm:spPr/>
    </dgm:pt>
    <dgm:pt modelId="{331158B5-83BA-45AC-8963-64BEAF50F407}" type="pres">
      <dgm:prSet presAssocID="{618E896A-C52C-4797-9419-11C1E524C28F}" presName="sibTrans" presStyleCnt="0"/>
      <dgm:spPr/>
    </dgm:pt>
    <dgm:pt modelId="{7F2EB036-BF02-4F24-8BC0-53D9AACD32E6}" type="pres">
      <dgm:prSet presAssocID="{0F2B3AE9-1124-4A92-9480-830386DE51C5}" presName="compNode" presStyleCnt="0"/>
      <dgm:spPr/>
    </dgm:pt>
    <dgm:pt modelId="{72B386BF-1338-481C-92D3-ED2FB5AA1792}" type="pres">
      <dgm:prSet presAssocID="{0F2B3AE9-1124-4A92-9480-830386DE51C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mera"/>
        </a:ext>
      </dgm:extLst>
    </dgm:pt>
    <dgm:pt modelId="{617B44E6-06C1-40B2-B6EA-2F0140BD4FC4}" type="pres">
      <dgm:prSet presAssocID="{0F2B3AE9-1124-4A92-9480-830386DE51C5}" presName="spaceRect" presStyleCnt="0"/>
      <dgm:spPr/>
    </dgm:pt>
    <dgm:pt modelId="{27E9903F-C173-4F92-9F27-61A5F0DB531E}" type="pres">
      <dgm:prSet presAssocID="{0F2B3AE9-1124-4A92-9480-830386DE51C5}" presName="textRect" presStyleLbl="revTx" presStyleIdx="3" presStyleCnt="5">
        <dgm:presLayoutVars>
          <dgm:chMax val="1"/>
          <dgm:chPref val="1"/>
        </dgm:presLayoutVars>
      </dgm:prSet>
      <dgm:spPr/>
    </dgm:pt>
    <dgm:pt modelId="{A75A3189-8B27-4A64-919D-848D94A57849}" type="pres">
      <dgm:prSet presAssocID="{5BA04020-0D60-4047-A23E-F776382B80F9}" presName="sibTrans" presStyleCnt="0"/>
      <dgm:spPr/>
    </dgm:pt>
    <dgm:pt modelId="{FCA050E9-EFE3-4816-ACB4-CAF13916DA0F}" type="pres">
      <dgm:prSet presAssocID="{B96F4774-D4BF-4AD1-8E7E-C288DB122662}" presName="compNode" presStyleCnt="0"/>
      <dgm:spPr/>
    </dgm:pt>
    <dgm:pt modelId="{4B98B30E-307D-446D-95EC-7920B3B93457}" type="pres">
      <dgm:prSet presAssocID="{B96F4774-D4BF-4AD1-8E7E-C288DB122662}"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obot Hand with solid fill"/>
        </a:ext>
      </dgm:extLst>
    </dgm:pt>
    <dgm:pt modelId="{740E26F4-14D8-45FB-B103-976B05312450}" type="pres">
      <dgm:prSet presAssocID="{B96F4774-D4BF-4AD1-8E7E-C288DB122662}" presName="spaceRect" presStyleCnt="0"/>
      <dgm:spPr/>
    </dgm:pt>
    <dgm:pt modelId="{31BD5F9C-CA4F-4F03-9D42-A27D26F8907D}" type="pres">
      <dgm:prSet presAssocID="{B96F4774-D4BF-4AD1-8E7E-C288DB122662}" presName="textRect" presStyleLbl="revTx" presStyleIdx="4" presStyleCnt="5">
        <dgm:presLayoutVars>
          <dgm:chMax val="1"/>
          <dgm:chPref val="1"/>
        </dgm:presLayoutVars>
      </dgm:prSet>
      <dgm:spPr/>
    </dgm:pt>
  </dgm:ptLst>
  <dgm:cxnLst>
    <dgm:cxn modelId="{7E6A4C1F-A3D6-0D42-B7EF-969C7B8D7B16}" type="presOf" srcId="{6CFAEAB8-382D-4510-A3D5-0A7CBCC0B3F7}" destId="{46112965-DA1D-4B6F-B412-93427E6C5ED4}" srcOrd="0" destOrd="0" presId="urn:microsoft.com/office/officeart/2018/2/layout/IconLabelList"/>
    <dgm:cxn modelId="{1E729B2E-DAD3-42EE-81F3-80D4CB2817F9}" srcId="{93953CC3-762A-4BC5-B4CF-6FE9DE79F105}" destId="{B2C5B062-FBF7-48BC-B229-85F9E9C48EF2}" srcOrd="0" destOrd="0" parTransId="{838DCFF4-8BC1-4479-8317-E04971BA65C9}" sibTransId="{1F6B3497-1E2C-4C88-869A-6ECDD90E129D}"/>
    <dgm:cxn modelId="{2FD8DC75-CDAF-4F0C-902F-F623E56CF0B8}" srcId="{93953CC3-762A-4BC5-B4CF-6FE9DE79F105}" destId="{6CFAEAB8-382D-4510-A3D5-0A7CBCC0B3F7}" srcOrd="2" destOrd="0" parTransId="{38C6CF6A-5828-420C-A3D4-D0BF5E76B913}" sibTransId="{618E896A-C52C-4797-9419-11C1E524C28F}"/>
    <dgm:cxn modelId="{5AF50688-C10B-E34B-8792-FF800DF41B3A}" type="presOf" srcId="{93953CC3-762A-4BC5-B4CF-6FE9DE79F105}" destId="{5FBBF3FD-7355-40B3-8ED3-8A78D996619D}" srcOrd="0" destOrd="0" presId="urn:microsoft.com/office/officeart/2018/2/layout/IconLabelList"/>
    <dgm:cxn modelId="{7B453C90-8AD0-EA4C-BE25-36EF87471233}" type="presOf" srcId="{0F2B3AE9-1124-4A92-9480-830386DE51C5}" destId="{27E9903F-C173-4F92-9F27-61A5F0DB531E}" srcOrd="0" destOrd="0" presId="urn:microsoft.com/office/officeart/2018/2/layout/IconLabelList"/>
    <dgm:cxn modelId="{E8B6B893-4F67-4FEB-8941-6CE187AE7F2A}" srcId="{93953CC3-762A-4BC5-B4CF-6FE9DE79F105}" destId="{0F2B3AE9-1124-4A92-9480-830386DE51C5}" srcOrd="3" destOrd="0" parTransId="{142B4C1A-FB2E-433F-9641-040A9F746B18}" sibTransId="{5BA04020-0D60-4047-A23E-F776382B80F9}"/>
    <dgm:cxn modelId="{5B3FD19A-A2A3-6A42-91E7-C737C167006D}" type="presOf" srcId="{B2C5B062-FBF7-48BC-B229-85F9E9C48EF2}" destId="{A17F390D-59A0-43CB-BF8B-022A304A6704}" srcOrd="0" destOrd="0" presId="urn:microsoft.com/office/officeart/2018/2/layout/IconLabelList"/>
    <dgm:cxn modelId="{3DE9E3BD-1876-A642-B0B5-62F7D2167F66}" type="presOf" srcId="{B96F4774-D4BF-4AD1-8E7E-C288DB122662}" destId="{31BD5F9C-CA4F-4F03-9D42-A27D26F8907D}" srcOrd="0" destOrd="0" presId="urn:microsoft.com/office/officeart/2018/2/layout/IconLabelList"/>
    <dgm:cxn modelId="{AFE4E6D2-D587-4A52-A547-D6201022FA32}" srcId="{93953CC3-762A-4BC5-B4CF-6FE9DE79F105}" destId="{B96F4774-D4BF-4AD1-8E7E-C288DB122662}" srcOrd="4" destOrd="0" parTransId="{1CAB58FE-36D2-4CE1-BF6F-449E3256B731}" sibTransId="{73AA1A72-0019-43E4-B117-FA85AD427599}"/>
    <dgm:cxn modelId="{7BCB0FFA-D43B-2C46-8638-903344300765}" type="presOf" srcId="{8C6552C2-7487-4972-9B0A-7D3B2BAC5924}" destId="{D107391B-57D3-4C1E-8364-FD3555E63E2C}" srcOrd="0" destOrd="0" presId="urn:microsoft.com/office/officeart/2018/2/layout/IconLabelList"/>
    <dgm:cxn modelId="{71F764FF-B862-4567-A7E1-11C265117A61}" srcId="{93953CC3-762A-4BC5-B4CF-6FE9DE79F105}" destId="{8C6552C2-7487-4972-9B0A-7D3B2BAC5924}" srcOrd="1" destOrd="0" parTransId="{B1887924-B8ED-499A-A45D-2BD8ED0B8706}" sibTransId="{F31BE9EC-B838-426C-8342-AC944CFD55A2}"/>
    <dgm:cxn modelId="{D7C5AD63-A447-7444-9F8C-D2B4BBC9EB96}" type="presParOf" srcId="{5FBBF3FD-7355-40B3-8ED3-8A78D996619D}" destId="{010DBF07-D789-477C-B774-0431A6FDEA65}" srcOrd="0" destOrd="0" presId="urn:microsoft.com/office/officeart/2018/2/layout/IconLabelList"/>
    <dgm:cxn modelId="{F968D037-5EF7-664F-9978-39E22F43C130}" type="presParOf" srcId="{010DBF07-D789-477C-B774-0431A6FDEA65}" destId="{56F6B578-670E-4B14-8A6E-9C172447680C}" srcOrd="0" destOrd="0" presId="urn:microsoft.com/office/officeart/2018/2/layout/IconLabelList"/>
    <dgm:cxn modelId="{D7963FE4-0F02-AB42-A02F-3619BC58D0D1}" type="presParOf" srcId="{010DBF07-D789-477C-B774-0431A6FDEA65}" destId="{C984DA85-858D-4D16-BD0A-242255C1C9B1}" srcOrd="1" destOrd="0" presId="urn:microsoft.com/office/officeart/2018/2/layout/IconLabelList"/>
    <dgm:cxn modelId="{895D4AFB-C7BE-934B-B6BC-7A8E6C3AFC25}" type="presParOf" srcId="{010DBF07-D789-477C-B774-0431A6FDEA65}" destId="{A17F390D-59A0-43CB-BF8B-022A304A6704}" srcOrd="2" destOrd="0" presId="urn:microsoft.com/office/officeart/2018/2/layout/IconLabelList"/>
    <dgm:cxn modelId="{51FBDD0F-D364-674C-9146-DA63B5063F17}" type="presParOf" srcId="{5FBBF3FD-7355-40B3-8ED3-8A78D996619D}" destId="{ACBE64B2-AF37-46ED-ADF4-14A1C910B4AF}" srcOrd="1" destOrd="0" presId="urn:microsoft.com/office/officeart/2018/2/layout/IconLabelList"/>
    <dgm:cxn modelId="{89CD3F38-5893-8D45-8E39-B64CC632A7A7}" type="presParOf" srcId="{5FBBF3FD-7355-40B3-8ED3-8A78D996619D}" destId="{2B4D431B-45E2-4AA1-AE6D-2CCC6DD2ABB5}" srcOrd="2" destOrd="0" presId="urn:microsoft.com/office/officeart/2018/2/layout/IconLabelList"/>
    <dgm:cxn modelId="{A225E38E-58A3-C649-B2C4-041A7F178AFC}" type="presParOf" srcId="{2B4D431B-45E2-4AA1-AE6D-2CCC6DD2ABB5}" destId="{E15F5BC5-BDE5-49A1-9F92-BF58C621A764}" srcOrd="0" destOrd="0" presId="urn:microsoft.com/office/officeart/2018/2/layout/IconLabelList"/>
    <dgm:cxn modelId="{2FB03F0F-5833-6A49-98B4-E083286E1821}" type="presParOf" srcId="{2B4D431B-45E2-4AA1-AE6D-2CCC6DD2ABB5}" destId="{67B83E37-0500-4588-85E6-A0109A5A437F}" srcOrd="1" destOrd="0" presId="urn:microsoft.com/office/officeart/2018/2/layout/IconLabelList"/>
    <dgm:cxn modelId="{801E1426-5F2E-C84E-9B31-91C28D00EA1A}" type="presParOf" srcId="{2B4D431B-45E2-4AA1-AE6D-2CCC6DD2ABB5}" destId="{D107391B-57D3-4C1E-8364-FD3555E63E2C}" srcOrd="2" destOrd="0" presId="urn:microsoft.com/office/officeart/2018/2/layout/IconLabelList"/>
    <dgm:cxn modelId="{48A0759F-E671-F240-8C09-4D55FEE1F1B1}" type="presParOf" srcId="{5FBBF3FD-7355-40B3-8ED3-8A78D996619D}" destId="{824FBB20-D9D0-4D56-ACC3-63313EEB3C91}" srcOrd="3" destOrd="0" presId="urn:microsoft.com/office/officeart/2018/2/layout/IconLabelList"/>
    <dgm:cxn modelId="{F3631994-77E0-5D48-BD78-0E3E14C7FDDA}" type="presParOf" srcId="{5FBBF3FD-7355-40B3-8ED3-8A78D996619D}" destId="{9DE08DBC-D4DF-45B8-8A30-94B1FBAD1A14}" srcOrd="4" destOrd="0" presId="urn:microsoft.com/office/officeart/2018/2/layout/IconLabelList"/>
    <dgm:cxn modelId="{22870BC4-226E-2546-9345-291CA7B6615E}" type="presParOf" srcId="{9DE08DBC-D4DF-45B8-8A30-94B1FBAD1A14}" destId="{E8228E2A-A775-494E-9553-4CE36C21B33C}" srcOrd="0" destOrd="0" presId="urn:microsoft.com/office/officeart/2018/2/layout/IconLabelList"/>
    <dgm:cxn modelId="{FF121F3C-E298-FB42-AB6F-4F5748842148}" type="presParOf" srcId="{9DE08DBC-D4DF-45B8-8A30-94B1FBAD1A14}" destId="{17245222-D7F8-48E2-B9D1-73B468D385D0}" srcOrd="1" destOrd="0" presId="urn:microsoft.com/office/officeart/2018/2/layout/IconLabelList"/>
    <dgm:cxn modelId="{A19D5258-F288-BB45-9198-B6C77DEB323A}" type="presParOf" srcId="{9DE08DBC-D4DF-45B8-8A30-94B1FBAD1A14}" destId="{46112965-DA1D-4B6F-B412-93427E6C5ED4}" srcOrd="2" destOrd="0" presId="urn:microsoft.com/office/officeart/2018/2/layout/IconLabelList"/>
    <dgm:cxn modelId="{EFCF9E3B-1BE6-3E41-9E01-BD596FBC7CF0}" type="presParOf" srcId="{5FBBF3FD-7355-40B3-8ED3-8A78D996619D}" destId="{331158B5-83BA-45AC-8963-64BEAF50F407}" srcOrd="5" destOrd="0" presId="urn:microsoft.com/office/officeart/2018/2/layout/IconLabelList"/>
    <dgm:cxn modelId="{4FBC3552-A633-6D4D-8199-019B5BD6AE13}" type="presParOf" srcId="{5FBBF3FD-7355-40B3-8ED3-8A78D996619D}" destId="{7F2EB036-BF02-4F24-8BC0-53D9AACD32E6}" srcOrd="6" destOrd="0" presId="urn:microsoft.com/office/officeart/2018/2/layout/IconLabelList"/>
    <dgm:cxn modelId="{5D3700F1-71DC-5749-9B71-A76059E0F6E4}" type="presParOf" srcId="{7F2EB036-BF02-4F24-8BC0-53D9AACD32E6}" destId="{72B386BF-1338-481C-92D3-ED2FB5AA1792}" srcOrd="0" destOrd="0" presId="urn:microsoft.com/office/officeart/2018/2/layout/IconLabelList"/>
    <dgm:cxn modelId="{C47E88DA-FE04-9147-B94A-ECF0BB5C854F}" type="presParOf" srcId="{7F2EB036-BF02-4F24-8BC0-53D9AACD32E6}" destId="{617B44E6-06C1-40B2-B6EA-2F0140BD4FC4}" srcOrd="1" destOrd="0" presId="urn:microsoft.com/office/officeart/2018/2/layout/IconLabelList"/>
    <dgm:cxn modelId="{286035E1-BA98-D64B-ACA3-836BD18EACAD}" type="presParOf" srcId="{7F2EB036-BF02-4F24-8BC0-53D9AACD32E6}" destId="{27E9903F-C173-4F92-9F27-61A5F0DB531E}" srcOrd="2" destOrd="0" presId="urn:microsoft.com/office/officeart/2018/2/layout/IconLabelList"/>
    <dgm:cxn modelId="{34447D50-C028-3147-BA56-E93E40B04ADB}" type="presParOf" srcId="{5FBBF3FD-7355-40B3-8ED3-8A78D996619D}" destId="{A75A3189-8B27-4A64-919D-848D94A57849}" srcOrd="7" destOrd="0" presId="urn:microsoft.com/office/officeart/2018/2/layout/IconLabelList"/>
    <dgm:cxn modelId="{1D16B8C1-594C-B14D-921F-F6E8A2767AC6}" type="presParOf" srcId="{5FBBF3FD-7355-40B3-8ED3-8A78D996619D}" destId="{FCA050E9-EFE3-4816-ACB4-CAF13916DA0F}" srcOrd="8" destOrd="0" presId="urn:microsoft.com/office/officeart/2018/2/layout/IconLabelList"/>
    <dgm:cxn modelId="{26D40A4D-2E1B-E941-97CA-AEB715A60D13}" type="presParOf" srcId="{FCA050E9-EFE3-4816-ACB4-CAF13916DA0F}" destId="{4B98B30E-307D-446D-95EC-7920B3B93457}" srcOrd="0" destOrd="0" presId="urn:microsoft.com/office/officeart/2018/2/layout/IconLabelList"/>
    <dgm:cxn modelId="{07A96D92-9167-904C-84BE-267C28A4F239}" type="presParOf" srcId="{FCA050E9-EFE3-4816-ACB4-CAF13916DA0F}" destId="{740E26F4-14D8-45FB-B103-976B05312450}" srcOrd="1" destOrd="0" presId="urn:microsoft.com/office/officeart/2018/2/layout/IconLabelList"/>
    <dgm:cxn modelId="{073A2CAF-852A-5743-AF30-6004DB066FAD}" type="presParOf" srcId="{FCA050E9-EFE3-4816-ACB4-CAF13916DA0F}" destId="{31BD5F9C-CA4F-4F03-9D42-A27D26F8907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40BBE1-E77C-3640-9A99-F251F73E9614}" type="doc">
      <dgm:prSet loTypeId="urn:microsoft.com/office/officeart/2018/2/layout/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651B5940-02EF-CB44-867F-7E96257130DF}">
      <dgm:prSet/>
      <dgm:spPr/>
      <dgm:t>
        <a:bodyPr/>
        <a:lstStyle/>
        <a:p>
          <a:pPr>
            <a:lnSpc>
              <a:spcPct val="100000"/>
            </a:lnSpc>
            <a:defRPr b="1"/>
          </a:pPr>
          <a:r>
            <a:rPr lang="en-US"/>
            <a:t>Engine to collect Street view images</a:t>
          </a:r>
        </a:p>
      </dgm:t>
    </dgm:pt>
    <dgm:pt modelId="{BD081DD1-F8E0-0E49-81A4-B45978FB470E}" type="parTrans" cxnId="{5F2FC652-1F74-5041-8C66-03E548752902}">
      <dgm:prSet/>
      <dgm:spPr/>
      <dgm:t>
        <a:bodyPr/>
        <a:lstStyle/>
        <a:p>
          <a:endParaRPr lang="en-US"/>
        </a:p>
      </dgm:t>
    </dgm:pt>
    <dgm:pt modelId="{69C2F49E-CD75-B84C-9E23-8EA5513C82E5}" type="sibTrans" cxnId="{5F2FC652-1F74-5041-8C66-03E548752902}">
      <dgm:prSet/>
      <dgm:spPr/>
      <dgm:t>
        <a:bodyPr/>
        <a:lstStyle/>
        <a:p>
          <a:endParaRPr lang="en-US"/>
        </a:p>
      </dgm:t>
    </dgm:pt>
    <dgm:pt modelId="{C4EB7F55-1146-E74C-9295-59997DE47FF2}">
      <dgm:prSet/>
      <dgm:spPr/>
      <dgm:t>
        <a:bodyPr/>
        <a:lstStyle/>
        <a:p>
          <a:pPr>
            <a:lnSpc>
              <a:spcPct val="100000"/>
            </a:lnSpc>
            <a:defRPr b="1"/>
          </a:pPr>
          <a:r>
            <a:rPr lang="en-US"/>
            <a:t>ML engine to detect trees from street view images</a:t>
          </a:r>
        </a:p>
      </dgm:t>
    </dgm:pt>
    <dgm:pt modelId="{101EA438-E20C-E24C-9990-8AE586E7946A}" type="parTrans" cxnId="{0BEBC895-28C2-D142-B3F4-4B22FD2DDFAD}">
      <dgm:prSet/>
      <dgm:spPr/>
      <dgm:t>
        <a:bodyPr/>
        <a:lstStyle/>
        <a:p>
          <a:endParaRPr lang="en-US"/>
        </a:p>
      </dgm:t>
    </dgm:pt>
    <dgm:pt modelId="{7CB4B306-FA88-8D4D-BDFF-66D127B755C3}" type="sibTrans" cxnId="{0BEBC895-28C2-D142-B3F4-4B22FD2DDFAD}">
      <dgm:prSet/>
      <dgm:spPr/>
      <dgm:t>
        <a:bodyPr/>
        <a:lstStyle/>
        <a:p>
          <a:endParaRPr lang="en-US"/>
        </a:p>
      </dgm:t>
    </dgm:pt>
    <dgm:pt modelId="{86FC1A88-F30C-5049-AA61-77BD23AC86A8}">
      <dgm:prSet/>
      <dgm:spPr/>
      <dgm:t>
        <a:bodyPr/>
        <a:lstStyle/>
        <a:p>
          <a:pPr>
            <a:lnSpc>
              <a:spcPct val="100000"/>
            </a:lnSpc>
            <a:defRPr b="1"/>
          </a:pPr>
          <a:r>
            <a:rPr lang="en-US"/>
            <a:t>From the above steps previous two steps, collect the following:</a:t>
          </a:r>
        </a:p>
      </dgm:t>
    </dgm:pt>
    <dgm:pt modelId="{AE837A3F-62EE-4841-815F-2E8D618E6B7A}" type="parTrans" cxnId="{33EA42FA-DA29-154A-88C9-CE1AE3FA5693}">
      <dgm:prSet/>
      <dgm:spPr/>
      <dgm:t>
        <a:bodyPr/>
        <a:lstStyle/>
        <a:p>
          <a:endParaRPr lang="en-US"/>
        </a:p>
      </dgm:t>
    </dgm:pt>
    <dgm:pt modelId="{6B77FCB6-F003-1D41-8058-FEC49B043E9C}" type="sibTrans" cxnId="{33EA42FA-DA29-154A-88C9-CE1AE3FA5693}">
      <dgm:prSet/>
      <dgm:spPr/>
      <dgm:t>
        <a:bodyPr/>
        <a:lstStyle/>
        <a:p>
          <a:endParaRPr lang="en-US"/>
        </a:p>
      </dgm:t>
    </dgm:pt>
    <dgm:pt modelId="{5840AF60-972B-664B-AC98-BA5460A64B15}">
      <dgm:prSet/>
      <dgm:spPr/>
      <dgm:t>
        <a:bodyPr/>
        <a:lstStyle/>
        <a:p>
          <a:pPr>
            <a:lnSpc>
              <a:spcPct val="100000"/>
            </a:lnSpc>
          </a:pPr>
          <a:r>
            <a:rPr lang="en-US"/>
            <a:t>Height information of Tree positions</a:t>
          </a:r>
        </a:p>
      </dgm:t>
    </dgm:pt>
    <dgm:pt modelId="{6910B157-EB8C-6A4D-BA4B-EC17C1003D98}" type="parTrans" cxnId="{230DBB66-8F8A-A242-B4B3-E3F252D783AE}">
      <dgm:prSet/>
      <dgm:spPr/>
      <dgm:t>
        <a:bodyPr/>
        <a:lstStyle/>
        <a:p>
          <a:endParaRPr lang="en-US"/>
        </a:p>
      </dgm:t>
    </dgm:pt>
    <dgm:pt modelId="{9259ECFD-C91B-8C47-BBA3-9337D942A16A}" type="sibTrans" cxnId="{230DBB66-8F8A-A242-B4B3-E3F252D783AE}">
      <dgm:prSet/>
      <dgm:spPr/>
      <dgm:t>
        <a:bodyPr/>
        <a:lstStyle/>
        <a:p>
          <a:endParaRPr lang="en-US"/>
        </a:p>
      </dgm:t>
    </dgm:pt>
    <dgm:pt modelId="{FBB73AFA-7C83-8F41-9BF3-E2E594B47E49}">
      <dgm:prSet/>
      <dgm:spPr/>
      <dgm:t>
        <a:bodyPr/>
        <a:lstStyle/>
        <a:p>
          <a:pPr>
            <a:lnSpc>
              <a:spcPct val="100000"/>
            </a:lnSpc>
            <a:defRPr b="1"/>
          </a:pPr>
          <a:r>
            <a:rPr lang="en-US"/>
            <a:t>Mapping of satellite view to street view images</a:t>
          </a:r>
        </a:p>
      </dgm:t>
    </dgm:pt>
    <dgm:pt modelId="{9E982E18-9148-184A-9038-A8B100F43A07}" type="parTrans" cxnId="{0944C908-27F6-FC42-9507-7552B50A54F6}">
      <dgm:prSet/>
      <dgm:spPr/>
      <dgm:t>
        <a:bodyPr/>
        <a:lstStyle/>
        <a:p>
          <a:endParaRPr lang="en-US"/>
        </a:p>
      </dgm:t>
    </dgm:pt>
    <dgm:pt modelId="{5851C8A9-41DA-E340-97A9-7A4EE6EFB011}" type="sibTrans" cxnId="{0944C908-27F6-FC42-9507-7552B50A54F6}">
      <dgm:prSet/>
      <dgm:spPr/>
      <dgm:t>
        <a:bodyPr/>
        <a:lstStyle/>
        <a:p>
          <a:endParaRPr lang="en-US"/>
        </a:p>
      </dgm:t>
    </dgm:pt>
    <dgm:pt modelId="{A52A7C21-33C5-B54B-9B0D-18578E38A18B}">
      <dgm:prSet/>
      <dgm:spPr/>
      <dgm:t>
        <a:bodyPr/>
        <a:lstStyle/>
        <a:p>
          <a:pPr>
            <a:lnSpc>
              <a:spcPct val="100000"/>
            </a:lnSpc>
            <a:defRPr b="1"/>
          </a:pPr>
          <a:r>
            <a:rPr lang="en-US"/>
            <a:t>Map the information collected in steps 6 &amp; 9.</a:t>
          </a:r>
        </a:p>
      </dgm:t>
    </dgm:pt>
    <dgm:pt modelId="{F7F7A89F-778B-D847-8C6A-8625E8A67632}" type="parTrans" cxnId="{BCAE70D0-C404-6E48-9A87-7ACD8854F20B}">
      <dgm:prSet/>
      <dgm:spPr/>
      <dgm:t>
        <a:bodyPr/>
        <a:lstStyle/>
        <a:p>
          <a:endParaRPr lang="en-US"/>
        </a:p>
      </dgm:t>
    </dgm:pt>
    <dgm:pt modelId="{F3DCC405-B4A2-0D41-B43D-83C5D54BB0B4}" type="sibTrans" cxnId="{BCAE70D0-C404-6E48-9A87-7ACD8854F20B}">
      <dgm:prSet/>
      <dgm:spPr/>
      <dgm:t>
        <a:bodyPr/>
        <a:lstStyle/>
        <a:p>
          <a:endParaRPr lang="en-US"/>
        </a:p>
      </dgm:t>
    </dgm:pt>
    <dgm:pt modelId="{07853C1A-BD6D-8749-ADB4-43B605211671}">
      <dgm:prSet/>
      <dgm:spPr/>
      <dgm:t>
        <a:bodyPr/>
        <a:lstStyle/>
        <a:p>
          <a:pPr>
            <a:lnSpc>
              <a:spcPct val="100000"/>
            </a:lnSpc>
            <a:defRPr b="1"/>
          </a:pPr>
          <a:r>
            <a:rPr lang="en-US"/>
            <a:t>Derive the estimated true height of Trees list</a:t>
          </a:r>
        </a:p>
      </dgm:t>
    </dgm:pt>
    <dgm:pt modelId="{6E21AF9D-E615-B343-A33F-5BC318E95255}" type="parTrans" cxnId="{E4AFB0B1-4764-8347-9E58-548394AC0F7C}">
      <dgm:prSet/>
      <dgm:spPr/>
      <dgm:t>
        <a:bodyPr/>
        <a:lstStyle/>
        <a:p>
          <a:endParaRPr lang="en-US"/>
        </a:p>
      </dgm:t>
    </dgm:pt>
    <dgm:pt modelId="{CDEAFC1B-A193-0D44-B810-D1357506342B}" type="sibTrans" cxnId="{E4AFB0B1-4764-8347-9E58-548394AC0F7C}">
      <dgm:prSet/>
      <dgm:spPr/>
      <dgm:t>
        <a:bodyPr/>
        <a:lstStyle/>
        <a:p>
          <a:endParaRPr lang="en-US"/>
        </a:p>
      </dgm:t>
    </dgm:pt>
    <dgm:pt modelId="{4284434B-4EDE-DD4F-9509-4652B1CBD591}">
      <dgm:prSet/>
      <dgm:spPr/>
      <dgm:t>
        <a:bodyPr/>
        <a:lstStyle/>
        <a:p>
          <a:pPr>
            <a:lnSpc>
              <a:spcPct val="100000"/>
            </a:lnSpc>
            <a:defRPr b="1"/>
          </a:pPr>
          <a:r>
            <a:rPr lang="en-US"/>
            <a:t>Construct the Digital Twin representation of the trees with height.</a:t>
          </a:r>
        </a:p>
      </dgm:t>
    </dgm:pt>
    <dgm:pt modelId="{10BEDC54-F038-C340-BC17-E646A371985A}" type="parTrans" cxnId="{A6E520D0-5F6E-1E4F-8C4F-953385F7D281}">
      <dgm:prSet/>
      <dgm:spPr/>
      <dgm:t>
        <a:bodyPr/>
        <a:lstStyle/>
        <a:p>
          <a:endParaRPr lang="en-US"/>
        </a:p>
      </dgm:t>
    </dgm:pt>
    <dgm:pt modelId="{95E0FC0C-D777-9646-80BC-1830A88CF2B2}" type="sibTrans" cxnId="{A6E520D0-5F6E-1E4F-8C4F-953385F7D281}">
      <dgm:prSet/>
      <dgm:spPr/>
      <dgm:t>
        <a:bodyPr/>
        <a:lstStyle/>
        <a:p>
          <a:endParaRPr lang="en-US"/>
        </a:p>
      </dgm:t>
    </dgm:pt>
    <dgm:pt modelId="{45DF019C-9255-4EAD-AC4E-20E1B7FACE90}" type="pres">
      <dgm:prSet presAssocID="{C040BBE1-E77C-3640-9A99-F251F73E9614}" presName="root" presStyleCnt="0">
        <dgm:presLayoutVars>
          <dgm:dir/>
          <dgm:resizeHandles val="exact"/>
        </dgm:presLayoutVars>
      </dgm:prSet>
      <dgm:spPr/>
    </dgm:pt>
    <dgm:pt modelId="{0C830B84-EBAB-4539-A4CC-40C3490C964E}" type="pres">
      <dgm:prSet presAssocID="{651B5940-02EF-CB44-867F-7E96257130DF}" presName="compNode" presStyleCnt="0"/>
      <dgm:spPr/>
    </dgm:pt>
    <dgm:pt modelId="{9E1CDFA1-189D-4C7D-AC29-BD48FE3B165D}" type="pres">
      <dgm:prSet presAssocID="{651B5940-02EF-CB44-867F-7E96257130D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mera"/>
        </a:ext>
      </dgm:extLst>
    </dgm:pt>
    <dgm:pt modelId="{BF189129-92B6-4342-99B7-C82DA3A1C34B}" type="pres">
      <dgm:prSet presAssocID="{651B5940-02EF-CB44-867F-7E96257130DF}" presName="iconSpace" presStyleCnt="0"/>
      <dgm:spPr/>
    </dgm:pt>
    <dgm:pt modelId="{2FC7191D-B463-4A83-9BAC-FEA76B4F363B}" type="pres">
      <dgm:prSet presAssocID="{651B5940-02EF-CB44-867F-7E96257130DF}" presName="parTx" presStyleLbl="revTx" presStyleIdx="0" presStyleCnt="14">
        <dgm:presLayoutVars>
          <dgm:chMax val="0"/>
          <dgm:chPref val="0"/>
        </dgm:presLayoutVars>
      </dgm:prSet>
      <dgm:spPr/>
    </dgm:pt>
    <dgm:pt modelId="{AB15ED9E-3274-4829-B10D-367864DF9A16}" type="pres">
      <dgm:prSet presAssocID="{651B5940-02EF-CB44-867F-7E96257130DF}" presName="txSpace" presStyleCnt="0"/>
      <dgm:spPr/>
    </dgm:pt>
    <dgm:pt modelId="{E7785C5E-AACA-48AF-91FA-42A7797CC8E2}" type="pres">
      <dgm:prSet presAssocID="{651B5940-02EF-CB44-867F-7E96257130DF}" presName="desTx" presStyleLbl="revTx" presStyleIdx="1" presStyleCnt="14">
        <dgm:presLayoutVars/>
      </dgm:prSet>
      <dgm:spPr/>
    </dgm:pt>
    <dgm:pt modelId="{37830A0E-854C-470E-A1B7-8329B2F87200}" type="pres">
      <dgm:prSet presAssocID="{69C2F49E-CD75-B84C-9E23-8EA5513C82E5}" presName="sibTrans" presStyleCnt="0"/>
      <dgm:spPr/>
    </dgm:pt>
    <dgm:pt modelId="{8C4F3DE6-8A21-42A4-97C3-6E8565DB6447}" type="pres">
      <dgm:prSet presAssocID="{C4EB7F55-1146-E74C-9295-59997DE47FF2}" presName="compNode" presStyleCnt="0"/>
      <dgm:spPr/>
    </dgm:pt>
    <dgm:pt modelId="{EE801039-B513-43BE-B9DC-D8FA060C288B}" type="pres">
      <dgm:prSet presAssocID="{C4EB7F55-1146-E74C-9295-59997DE47FF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5003B929-9BCE-4283-B597-DF3CC2A39276}" type="pres">
      <dgm:prSet presAssocID="{C4EB7F55-1146-E74C-9295-59997DE47FF2}" presName="iconSpace" presStyleCnt="0"/>
      <dgm:spPr/>
    </dgm:pt>
    <dgm:pt modelId="{12AD522C-A7D7-4B6C-B202-5BC4FDD50BC7}" type="pres">
      <dgm:prSet presAssocID="{C4EB7F55-1146-E74C-9295-59997DE47FF2}" presName="parTx" presStyleLbl="revTx" presStyleIdx="2" presStyleCnt="14">
        <dgm:presLayoutVars>
          <dgm:chMax val="0"/>
          <dgm:chPref val="0"/>
        </dgm:presLayoutVars>
      </dgm:prSet>
      <dgm:spPr/>
    </dgm:pt>
    <dgm:pt modelId="{F4CF5947-2836-4B43-AAA1-7564FB6F8C44}" type="pres">
      <dgm:prSet presAssocID="{C4EB7F55-1146-E74C-9295-59997DE47FF2}" presName="txSpace" presStyleCnt="0"/>
      <dgm:spPr/>
    </dgm:pt>
    <dgm:pt modelId="{65CBB043-F496-4B9C-AF77-C946175E6778}" type="pres">
      <dgm:prSet presAssocID="{C4EB7F55-1146-E74C-9295-59997DE47FF2}" presName="desTx" presStyleLbl="revTx" presStyleIdx="3" presStyleCnt="14">
        <dgm:presLayoutVars/>
      </dgm:prSet>
      <dgm:spPr/>
    </dgm:pt>
    <dgm:pt modelId="{45D9E4CC-0935-4A5F-B080-3AD7B62E83AC}" type="pres">
      <dgm:prSet presAssocID="{7CB4B306-FA88-8D4D-BDFF-66D127B755C3}" presName="sibTrans" presStyleCnt="0"/>
      <dgm:spPr/>
    </dgm:pt>
    <dgm:pt modelId="{D5F7C675-215D-4BAB-9F6A-13D642CECCA6}" type="pres">
      <dgm:prSet presAssocID="{86FC1A88-F30C-5049-AA61-77BD23AC86A8}" presName="compNode" presStyleCnt="0"/>
      <dgm:spPr/>
    </dgm:pt>
    <dgm:pt modelId="{57313FE6-C974-43C2-8052-89963DFF00DB}" type="pres">
      <dgm:prSet presAssocID="{86FC1A88-F30C-5049-AA61-77BD23AC86A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C5E8942-24BD-438B-8A08-CE9946127122}" type="pres">
      <dgm:prSet presAssocID="{86FC1A88-F30C-5049-AA61-77BD23AC86A8}" presName="iconSpace" presStyleCnt="0"/>
      <dgm:spPr/>
    </dgm:pt>
    <dgm:pt modelId="{90086321-4293-4919-97EA-56030CA2294B}" type="pres">
      <dgm:prSet presAssocID="{86FC1A88-F30C-5049-AA61-77BD23AC86A8}" presName="parTx" presStyleLbl="revTx" presStyleIdx="4" presStyleCnt="14">
        <dgm:presLayoutVars>
          <dgm:chMax val="0"/>
          <dgm:chPref val="0"/>
        </dgm:presLayoutVars>
      </dgm:prSet>
      <dgm:spPr/>
    </dgm:pt>
    <dgm:pt modelId="{B2C10947-5616-4FCC-8939-71322EA76019}" type="pres">
      <dgm:prSet presAssocID="{86FC1A88-F30C-5049-AA61-77BD23AC86A8}" presName="txSpace" presStyleCnt="0"/>
      <dgm:spPr/>
    </dgm:pt>
    <dgm:pt modelId="{E5AFB695-D768-4E6F-B713-59C148AB91E3}" type="pres">
      <dgm:prSet presAssocID="{86FC1A88-F30C-5049-AA61-77BD23AC86A8}" presName="desTx" presStyleLbl="revTx" presStyleIdx="5" presStyleCnt="14">
        <dgm:presLayoutVars/>
      </dgm:prSet>
      <dgm:spPr/>
    </dgm:pt>
    <dgm:pt modelId="{AA1271E8-9E06-4989-9772-467806AE1EAB}" type="pres">
      <dgm:prSet presAssocID="{6B77FCB6-F003-1D41-8058-FEC49B043E9C}" presName="sibTrans" presStyleCnt="0"/>
      <dgm:spPr/>
    </dgm:pt>
    <dgm:pt modelId="{9744625F-1FE4-47C6-998D-9DE8C9863EF6}" type="pres">
      <dgm:prSet presAssocID="{FBB73AFA-7C83-8F41-9BF3-E2E594B47E49}" presName="compNode" presStyleCnt="0"/>
      <dgm:spPr/>
    </dgm:pt>
    <dgm:pt modelId="{09E8572A-51FA-4ED1-A9A8-16055BB24B6C}" type="pres">
      <dgm:prSet presAssocID="{FBB73AFA-7C83-8F41-9BF3-E2E594B47E4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p with pin"/>
        </a:ext>
      </dgm:extLst>
    </dgm:pt>
    <dgm:pt modelId="{E98ECFD1-F313-435D-8C5B-5F168AE8CCAC}" type="pres">
      <dgm:prSet presAssocID="{FBB73AFA-7C83-8F41-9BF3-E2E594B47E49}" presName="iconSpace" presStyleCnt="0"/>
      <dgm:spPr/>
    </dgm:pt>
    <dgm:pt modelId="{A7494723-9CCA-454A-8938-134E99B88C38}" type="pres">
      <dgm:prSet presAssocID="{FBB73AFA-7C83-8F41-9BF3-E2E594B47E49}" presName="parTx" presStyleLbl="revTx" presStyleIdx="6" presStyleCnt="14">
        <dgm:presLayoutVars>
          <dgm:chMax val="0"/>
          <dgm:chPref val="0"/>
        </dgm:presLayoutVars>
      </dgm:prSet>
      <dgm:spPr/>
    </dgm:pt>
    <dgm:pt modelId="{4AAFAD9A-09C1-4E01-B66C-8D6DDE21F3F5}" type="pres">
      <dgm:prSet presAssocID="{FBB73AFA-7C83-8F41-9BF3-E2E594B47E49}" presName="txSpace" presStyleCnt="0"/>
      <dgm:spPr/>
    </dgm:pt>
    <dgm:pt modelId="{D7AB6704-8A1A-4768-AD2E-191275CB9D50}" type="pres">
      <dgm:prSet presAssocID="{FBB73AFA-7C83-8F41-9BF3-E2E594B47E49}" presName="desTx" presStyleLbl="revTx" presStyleIdx="7" presStyleCnt="14">
        <dgm:presLayoutVars/>
      </dgm:prSet>
      <dgm:spPr/>
    </dgm:pt>
    <dgm:pt modelId="{03AF0368-FA0A-4316-B8EB-4EF77B13FA81}" type="pres">
      <dgm:prSet presAssocID="{5851C8A9-41DA-E340-97A9-7A4EE6EFB011}" presName="sibTrans" presStyleCnt="0"/>
      <dgm:spPr/>
    </dgm:pt>
    <dgm:pt modelId="{5D096B4E-9A17-4644-B400-3F276B096546}" type="pres">
      <dgm:prSet presAssocID="{A52A7C21-33C5-B54B-9B0D-18578E38A18B}" presName="compNode" presStyleCnt="0"/>
      <dgm:spPr/>
    </dgm:pt>
    <dgm:pt modelId="{20EE27A0-8D27-4B33-8228-50770FA6B075}" type="pres">
      <dgm:prSet presAssocID="{A52A7C21-33C5-B54B-9B0D-18578E38A18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27D0C075-169C-44E3-9948-9B132DE79D33}" type="pres">
      <dgm:prSet presAssocID="{A52A7C21-33C5-B54B-9B0D-18578E38A18B}" presName="iconSpace" presStyleCnt="0"/>
      <dgm:spPr/>
    </dgm:pt>
    <dgm:pt modelId="{FD3D19F7-8176-46DC-B75F-EE63F2C3CA5A}" type="pres">
      <dgm:prSet presAssocID="{A52A7C21-33C5-B54B-9B0D-18578E38A18B}" presName="parTx" presStyleLbl="revTx" presStyleIdx="8" presStyleCnt="14">
        <dgm:presLayoutVars>
          <dgm:chMax val="0"/>
          <dgm:chPref val="0"/>
        </dgm:presLayoutVars>
      </dgm:prSet>
      <dgm:spPr/>
    </dgm:pt>
    <dgm:pt modelId="{539EA838-064F-42DA-AD44-A5ECC734B0FB}" type="pres">
      <dgm:prSet presAssocID="{A52A7C21-33C5-B54B-9B0D-18578E38A18B}" presName="txSpace" presStyleCnt="0"/>
      <dgm:spPr/>
    </dgm:pt>
    <dgm:pt modelId="{80666E5B-BA54-482A-954A-F7A3DA4435B5}" type="pres">
      <dgm:prSet presAssocID="{A52A7C21-33C5-B54B-9B0D-18578E38A18B}" presName="desTx" presStyleLbl="revTx" presStyleIdx="9" presStyleCnt="14">
        <dgm:presLayoutVars/>
      </dgm:prSet>
      <dgm:spPr/>
    </dgm:pt>
    <dgm:pt modelId="{08D3FCF9-E0CA-4C01-B886-A21B48CE2E66}" type="pres">
      <dgm:prSet presAssocID="{F3DCC405-B4A2-0D41-B43D-83C5D54BB0B4}" presName="sibTrans" presStyleCnt="0"/>
      <dgm:spPr/>
    </dgm:pt>
    <dgm:pt modelId="{00816B1B-E6C4-47A3-9AE0-4D4D0CC75883}" type="pres">
      <dgm:prSet presAssocID="{07853C1A-BD6D-8749-ADB4-43B605211671}" presName="compNode" presStyleCnt="0"/>
      <dgm:spPr/>
    </dgm:pt>
    <dgm:pt modelId="{3BDED351-2293-4227-89BA-A03416815AF0}" type="pres">
      <dgm:prSet presAssocID="{07853C1A-BD6D-8749-ADB4-43B6052116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eciduous tree"/>
        </a:ext>
      </dgm:extLst>
    </dgm:pt>
    <dgm:pt modelId="{A5D01926-BCED-4206-8893-B8FBB13302DE}" type="pres">
      <dgm:prSet presAssocID="{07853C1A-BD6D-8749-ADB4-43B605211671}" presName="iconSpace" presStyleCnt="0"/>
      <dgm:spPr/>
    </dgm:pt>
    <dgm:pt modelId="{C7F37A5E-0976-444D-8171-DFDBC931FCD9}" type="pres">
      <dgm:prSet presAssocID="{07853C1A-BD6D-8749-ADB4-43B605211671}" presName="parTx" presStyleLbl="revTx" presStyleIdx="10" presStyleCnt="14">
        <dgm:presLayoutVars>
          <dgm:chMax val="0"/>
          <dgm:chPref val="0"/>
        </dgm:presLayoutVars>
      </dgm:prSet>
      <dgm:spPr/>
    </dgm:pt>
    <dgm:pt modelId="{DAAC9764-3449-4ECB-9BB6-0643731038E4}" type="pres">
      <dgm:prSet presAssocID="{07853C1A-BD6D-8749-ADB4-43B605211671}" presName="txSpace" presStyleCnt="0"/>
      <dgm:spPr/>
    </dgm:pt>
    <dgm:pt modelId="{3C9348E5-BE41-469C-9D8C-FC1B9CEB4CA7}" type="pres">
      <dgm:prSet presAssocID="{07853C1A-BD6D-8749-ADB4-43B605211671}" presName="desTx" presStyleLbl="revTx" presStyleIdx="11" presStyleCnt="14">
        <dgm:presLayoutVars/>
      </dgm:prSet>
      <dgm:spPr/>
    </dgm:pt>
    <dgm:pt modelId="{45FADAEB-1112-4C44-88AF-E6C3B0499288}" type="pres">
      <dgm:prSet presAssocID="{CDEAFC1B-A193-0D44-B810-D1357506342B}" presName="sibTrans" presStyleCnt="0"/>
      <dgm:spPr/>
    </dgm:pt>
    <dgm:pt modelId="{073369AE-DE07-463A-AA50-CCBC3208D861}" type="pres">
      <dgm:prSet presAssocID="{4284434B-4EDE-DD4F-9509-4652B1CBD591}" presName="compNode" presStyleCnt="0"/>
      <dgm:spPr/>
    </dgm:pt>
    <dgm:pt modelId="{8D4419A4-4431-4768-8416-75783ED881F6}" type="pres">
      <dgm:prSet presAssocID="{4284434B-4EDE-DD4F-9509-4652B1CBD59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Forest scene"/>
        </a:ext>
      </dgm:extLst>
    </dgm:pt>
    <dgm:pt modelId="{BD304280-63A0-4075-9B51-174B0E6C9A79}" type="pres">
      <dgm:prSet presAssocID="{4284434B-4EDE-DD4F-9509-4652B1CBD591}" presName="iconSpace" presStyleCnt="0"/>
      <dgm:spPr/>
    </dgm:pt>
    <dgm:pt modelId="{03D0237E-EB29-4083-8D4A-BAA9B20553B8}" type="pres">
      <dgm:prSet presAssocID="{4284434B-4EDE-DD4F-9509-4652B1CBD591}" presName="parTx" presStyleLbl="revTx" presStyleIdx="12" presStyleCnt="14">
        <dgm:presLayoutVars>
          <dgm:chMax val="0"/>
          <dgm:chPref val="0"/>
        </dgm:presLayoutVars>
      </dgm:prSet>
      <dgm:spPr/>
    </dgm:pt>
    <dgm:pt modelId="{FACBBABC-661A-4F73-AEF9-3B1FDC8BFF8B}" type="pres">
      <dgm:prSet presAssocID="{4284434B-4EDE-DD4F-9509-4652B1CBD591}" presName="txSpace" presStyleCnt="0"/>
      <dgm:spPr/>
    </dgm:pt>
    <dgm:pt modelId="{48E4027D-BE91-4A6C-AD7B-E55391B505A8}" type="pres">
      <dgm:prSet presAssocID="{4284434B-4EDE-DD4F-9509-4652B1CBD591}" presName="desTx" presStyleLbl="revTx" presStyleIdx="13" presStyleCnt="14">
        <dgm:presLayoutVars/>
      </dgm:prSet>
      <dgm:spPr/>
    </dgm:pt>
  </dgm:ptLst>
  <dgm:cxnLst>
    <dgm:cxn modelId="{0944C908-27F6-FC42-9507-7552B50A54F6}" srcId="{C040BBE1-E77C-3640-9A99-F251F73E9614}" destId="{FBB73AFA-7C83-8F41-9BF3-E2E594B47E49}" srcOrd="3" destOrd="0" parTransId="{9E982E18-9148-184A-9038-A8B100F43A07}" sibTransId="{5851C8A9-41DA-E340-97A9-7A4EE6EFB011}"/>
    <dgm:cxn modelId="{D1B2380C-D6B9-1D43-90A4-17BA7BF62FE3}" type="presOf" srcId="{07853C1A-BD6D-8749-ADB4-43B605211671}" destId="{C7F37A5E-0976-444D-8171-DFDBC931FCD9}" srcOrd="0" destOrd="0" presId="urn:microsoft.com/office/officeart/2018/2/layout/IconLabelDescriptionList"/>
    <dgm:cxn modelId="{63088927-B2A3-124E-A3FB-F3B0030B902F}" type="presOf" srcId="{FBB73AFA-7C83-8F41-9BF3-E2E594B47E49}" destId="{A7494723-9CCA-454A-8938-134E99B88C38}" srcOrd="0" destOrd="0" presId="urn:microsoft.com/office/officeart/2018/2/layout/IconLabelDescriptionList"/>
    <dgm:cxn modelId="{33B9AE27-45B7-B343-88AC-CA369C22EE72}" type="presOf" srcId="{C4EB7F55-1146-E74C-9295-59997DE47FF2}" destId="{12AD522C-A7D7-4B6C-B202-5BC4FDD50BC7}" srcOrd="0" destOrd="0" presId="urn:microsoft.com/office/officeart/2018/2/layout/IconLabelDescriptionList"/>
    <dgm:cxn modelId="{112BBA31-7826-BC48-9E0F-1108F4F8FE88}" type="presOf" srcId="{C040BBE1-E77C-3640-9A99-F251F73E9614}" destId="{45DF019C-9255-4EAD-AC4E-20E1B7FACE90}" srcOrd="0" destOrd="0" presId="urn:microsoft.com/office/officeart/2018/2/layout/IconLabelDescriptionList"/>
    <dgm:cxn modelId="{5F2FC652-1F74-5041-8C66-03E548752902}" srcId="{C040BBE1-E77C-3640-9A99-F251F73E9614}" destId="{651B5940-02EF-CB44-867F-7E96257130DF}" srcOrd="0" destOrd="0" parTransId="{BD081DD1-F8E0-0E49-81A4-B45978FB470E}" sibTransId="{69C2F49E-CD75-B84C-9E23-8EA5513C82E5}"/>
    <dgm:cxn modelId="{D0D01A57-AC54-9C4E-A668-8F627BF96DE9}" type="presOf" srcId="{5840AF60-972B-664B-AC98-BA5460A64B15}" destId="{E5AFB695-D768-4E6F-B713-59C148AB91E3}" srcOrd="0" destOrd="0" presId="urn:microsoft.com/office/officeart/2018/2/layout/IconLabelDescriptionList"/>
    <dgm:cxn modelId="{230DBB66-8F8A-A242-B4B3-E3F252D783AE}" srcId="{86FC1A88-F30C-5049-AA61-77BD23AC86A8}" destId="{5840AF60-972B-664B-AC98-BA5460A64B15}" srcOrd="0" destOrd="0" parTransId="{6910B157-EB8C-6A4D-BA4B-EC17C1003D98}" sibTransId="{9259ECFD-C91B-8C47-BBA3-9337D942A16A}"/>
    <dgm:cxn modelId="{4FEF6C79-25B8-F04B-A80A-2D1525AB99A4}" type="presOf" srcId="{4284434B-4EDE-DD4F-9509-4652B1CBD591}" destId="{03D0237E-EB29-4083-8D4A-BAA9B20553B8}" srcOrd="0" destOrd="0" presId="urn:microsoft.com/office/officeart/2018/2/layout/IconLabelDescriptionList"/>
    <dgm:cxn modelId="{0BEBC895-28C2-D142-B3F4-4B22FD2DDFAD}" srcId="{C040BBE1-E77C-3640-9A99-F251F73E9614}" destId="{C4EB7F55-1146-E74C-9295-59997DE47FF2}" srcOrd="1" destOrd="0" parTransId="{101EA438-E20C-E24C-9990-8AE586E7946A}" sibTransId="{7CB4B306-FA88-8D4D-BDFF-66D127B755C3}"/>
    <dgm:cxn modelId="{E4AFB0B1-4764-8347-9E58-548394AC0F7C}" srcId="{C040BBE1-E77C-3640-9A99-F251F73E9614}" destId="{07853C1A-BD6D-8749-ADB4-43B605211671}" srcOrd="5" destOrd="0" parTransId="{6E21AF9D-E615-B343-A33F-5BC318E95255}" sibTransId="{CDEAFC1B-A193-0D44-B810-D1357506342B}"/>
    <dgm:cxn modelId="{DA7967B8-0F96-2E45-B938-5405A69C8BBB}" type="presOf" srcId="{651B5940-02EF-CB44-867F-7E96257130DF}" destId="{2FC7191D-B463-4A83-9BAC-FEA76B4F363B}" srcOrd="0" destOrd="0" presId="urn:microsoft.com/office/officeart/2018/2/layout/IconLabelDescriptionList"/>
    <dgm:cxn modelId="{A6E520D0-5F6E-1E4F-8C4F-953385F7D281}" srcId="{C040BBE1-E77C-3640-9A99-F251F73E9614}" destId="{4284434B-4EDE-DD4F-9509-4652B1CBD591}" srcOrd="6" destOrd="0" parTransId="{10BEDC54-F038-C340-BC17-E646A371985A}" sibTransId="{95E0FC0C-D777-9646-80BC-1830A88CF2B2}"/>
    <dgm:cxn modelId="{BCAE70D0-C404-6E48-9A87-7ACD8854F20B}" srcId="{C040BBE1-E77C-3640-9A99-F251F73E9614}" destId="{A52A7C21-33C5-B54B-9B0D-18578E38A18B}" srcOrd="4" destOrd="0" parTransId="{F7F7A89F-778B-D847-8C6A-8625E8A67632}" sibTransId="{F3DCC405-B4A2-0D41-B43D-83C5D54BB0B4}"/>
    <dgm:cxn modelId="{7D76A8E6-34BC-B447-A06A-EE1D7B66AD0B}" type="presOf" srcId="{A52A7C21-33C5-B54B-9B0D-18578E38A18B}" destId="{FD3D19F7-8176-46DC-B75F-EE63F2C3CA5A}" srcOrd="0" destOrd="0" presId="urn:microsoft.com/office/officeart/2018/2/layout/IconLabelDescriptionList"/>
    <dgm:cxn modelId="{416CB8E8-19C4-6441-840F-11563C0BEEB6}" type="presOf" srcId="{86FC1A88-F30C-5049-AA61-77BD23AC86A8}" destId="{90086321-4293-4919-97EA-56030CA2294B}" srcOrd="0" destOrd="0" presId="urn:microsoft.com/office/officeart/2018/2/layout/IconLabelDescriptionList"/>
    <dgm:cxn modelId="{33EA42FA-DA29-154A-88C9-CE1AE3FA5693}" srcId="{C040BBE1-E77C-3640-9A99-F251F73E9614}" destId="{86FC1A88-F30C-5049-AA61-77BD23AC86A8}" srcOrd="2" destOrd="0" parTransId="{AE837A3F-62EE-4841-815F-2E8D618E6B7A}" sibTransId="{6B77FCB6-F003-1D41-8058-FEC49B043E9C}"/>
    <dgm:cxn modelId="{594D2B6B-5660-2144-94DF-D276AC5A3D3A}" type="presParOf" srcId="{45DF019C-9255-4EAD-AC4E-20E1B7FACE90}" destId="{0C830B84-EBAB-4539-A4CC-40C3490C964E}" srcOrd="0" destOrd="0" presId="urn:microsoft.com/office/officeart/2018/2/layout/IconLabelDescriptionList"/>
    <dgm:cxn modelId="{15C3BE99-99F5-7347-94C4-BEADEB108299}" type="presParOf" srcId="{0C830B84-EBAB-4539-A4CC-40C3490C964E}" destId="{9E1CDFA1-189D-4C7D-AC29-BD48FE3B165D}" srcOrd="0" destOrd="0" presId="urn:microsoft.com/office/officeart/2018/2/layout/IconLabelDescriptionList"/>
    <dgm:cxn modelId="{DF8C9344-EC39-DF4D-A34A-167ED0BB3E07}" type="presParOf" srcId="{0C830B84-EBAB-4539-A4CC-40C3490C964E}" destId="{BF189129-92B6-4342-99B7-C82DA3A1C34B}" srcOrd="1" destOrd="0" presId="urn:microsoft.com/office/officeart/2018/2/layout/IconLabelDescriptionList"/>
    <dgm:cxn modelId="{9F300146-0C13-A64E-8229-03335261AB81}" type="presParOf" srcId="{0C830B84-EBAB-4539-A4CC-40C3490C964E}" destId="{2FC7191D-B463-4A83-9BAC-FEA76B4F363B}" srcOrd="2" destOrd="0" presId="urn:microsoft.com/office/officeart/2018/2/layout/IconLabelDescriptionList"/>
    <dgm:cxn modelId="{7B4C19F0-13E5-EF49-B44A-F0D96D8839E1}" type="presParOf" srcId="{0C830B84-EBAB-4539-A4CC-40C3490C964E}" destId="{AB15ED9E-3274-4829-B10D-367864DF9A16}" srcOrd="3" destOrd="0" presId="urn:microsoft.com/office/officeart/2018/2/layout/IconLabelDescriptionList"/>
    <dgm:cxn modelId="{DB0BC1D9-84DD-CA49-BE69-69460B905B8D}" type="presParOf" srcId="{0C830B84-EBAB-4539-A4CC-40C3490C964E}" destId="{E7785C5E-AACA-48AF-91FA-42A7797CC8E2}" srcOrd="4" destOrd="0" presId="urn:microsoft.com/office/officeart/2018/2/layout/IconLabelDescriptionList"/>
    <dgm:cxn modelId="{534A760B-B8D0-5546-AB61-AAC0306ECEB0}" type="presParOf" srcId="{45DF019C-9255-4EAD-AC4E-20E1B7FACE90}" destId="{37830A0E-854C-470E-A1B7-8329B2F87200}" srcOrd="1" destOrd="0" presId="urn:microsoft.com/office/officeart/2018/2/layout/IconLabelDescriptionList"/>
    <dgm:cxn modelId="{CB915CC8-D6FB-4446-BBBC-F507B6C114E6}" type="presParOf" srcId="{45DF019C-9255-4EAD-AC4E-20E1B7FACE90}" destId="{8C4F3DE6-8A21-42A4-97C3-6E8565DB6447}" srcOrd="2" destOrd="0" presId="urn:microsoft.com/office/officeart/2018/2/layout/IconLabelDescriptionList"/>
    <dgm:cxn modelId="{253E8FFF-8529-D941-B76B-2AFD1F8FF1E7}" type="presParOf" srcId="{8C4F3DE6-8A21-42A4-97C3-6E8565DB6447}" destId="{EE801039-B513-43BE-B9DC-D8FA060C288B}" srcOrd="0" destOrd="0" presId="urn:microsoft.com/office/officeart/2018/2/layout/IconLabelDescriptionList"/>
    <dgm:cxn modelId="{1011ACF5-E64B-6A4C-9777-2C886BD06C2A}" type="presParOf" srcId="{8C4F3DE6-8A21-42A4-97C3-6E8565DB6447}" destId="{5003B929-9BCE-4283-B597-DF3CC2A39276}" srcOrd="1" destOrd="0" presId="urn:microsoft.com/office/officeart/2018/2/layout/IconLabelDescriptionList"/>
    <dgm:cxn modelId="{43138CDA-49CE-6848-BE1A-9DE5FEA831E3}" type="presParOf" srcId="{8C4F3DE6-8A21-42A4-97C3-6E8565DB6447}" destId="{12AD522C-A7D7-4B6C-B202-5BC4FDD50BC7}" srcOrd="2" destOrd="0" presId="urn:microsoft.com/office/officeart/2018/2/layout/IconLabelDescriptionList"/>
    <dgm:cxn modelId="{03A680D3-FCF0-BE40-975D-2DC0B91A1488}" type="presParOf" srcId="{8C4F3DE6-8A21-42A4-97C3-6E8565DB6447}" destId="{F4CF5947-2836-4B43-AAA1-7564FB6F8C44}" srcOrd="3" destOrd="0" presId="urn:microsoft.com/office/officeart/2018/2/layout/IconLabelDescriptionList"/>
    <dgm:cxn modelId="{E4D3E1C9-D904-AC48-95DA-9B7B0FAF748B}" type="presParOf" srcId="{8C4F3DE6-8A21-42A4-97C3-6E8565DB6447}" destId="{65CBB043-F496-4B9C-AF77-C946175E6778}" srcOrd="4" destOrd="0" presId="urn:microsoft.com/office/officeart/2018/2/layout/IconLabelDescriptionList"/>
    <dgm:cxn modelId="{5E2E399E-6EE7-054E-94F3-C7CE8A0D11A8}" type="presParOf" srcId="{45DF019C-9255-4EAD-AC4E-20E1B7FACE90}" destId="{45D9E4CC-0935-4A5F-B080-3AD7B62E83AC}" srcOrd="3" destOrd="0" presId="urn:microsoft.com/office/officeart/2018/2/layout/IconLabelDescriptionList"/>
    <dgm:cxn modelId="{E6EFE6C6-4C42-AD46-B2D7-48A41619D2F3}" type="presParOf" srcId="{45DF019C-9255-4EAD-AC4E-20E1B7FACE90}" destId="{D5F7C675-215D-4BAB-9F6A-13D642CECCA6}" srcOrd="4" destOrd="0" presId="urn:microsoft.com/office/officeart/2018/2/layout/IconLabelDescriptionList"/>
    <dgm:cxn modelId="{598D70F9-E9E2-274C-87EB-1BF45B3B85BF}" type="presParOf" srcId="{D5F7C675-215D-4BAB-9F6A-13D642CECCA6}" destId="{57313FE6-C974-43C2-8052-89963DFF00DB}" srcOrd="0" destOrd="0" presId="urn:microsoft.com/office/officeart/2018/2/layout/IconLabelDescriptionList"/>
    <dgm:cxn modelId="{FCBADC87-8A22-F04C-94B8-6FC5AFE3C067}" type="presParOf" srcId="{D5F7C675-215D-4BAB-9F6A-13D642CECCA6}" destId="{9C5E8942-24BD-438B-8A08-CE9946127122}" srcOrd="1" destOrd="0" presId="urn:microsoft.com/office/officeart/2018/2/layout/IconLabelDescriptionList"/>
    <dgm:cxn modelId="{0C599034-9358-2D49-9325-52BE39F38C1C}" type="presParOf" srcId="{D5F7C675-215D-4BAB-9F6A-13D642CECCA6}" destId="{90086321-4293-4919-97EA-56030CA2294B}" srcOrd="2" destOrd="0" presId="urn:microsoft.com/office/officeart/2018/2/layout/IconLabelDescriptionList"/>
    <dgm:cxn modelId="{C4A3B0F4-6BAD-AC4A-ACC2-CF67434D65B3}" type="presParOf" srcId="{D5F7C675-215D-4BAB-9F6A-13D642CECCA6}" destId="{B2C10947-5616-4FCC-8939-71322EA76019}" srcOrd="3" destOrd="0" presId="urn:microsoft.com/office/officeart/2018/2/layout/IconLabelDescriptionList"/>
    <dgm:cxn modelId="{DFB2267B-32F7-5D4C-AAA1-60A5CA4234E5}" type="presParOf" srcId="{D5F7C675-215D-4BAB-9F6A-13D642CECCA6}" destId="{E5AFB695-D768-4E6F-B713-59C148AB91E3}" srcOrd="4" destOrd="0" presId="urn:microsoft.com/office/officeart/2018/2/layout/IconLabelDescriptionList"/>
    <dgm:cxn modelId="{5F94B629-D3C6-F446-B1C0-36835BE704FB}" type="presParOf" srcId="{45DF019C-9255-4EAD-AC4E-20E1B7FACE90}" destId="{AA1271E8-9E06-4989-9772-467806AE1EAB}" srcOrd="5" destOrd="0" presId="urn:microsoft.com/office/officeart/2018/2/layout/IconLabelDescriptionList"/>
    <dgm:cxn modelId="{F2BF7039-388A-B640-BF46-F0D2DD1FBC38}" type="presParOf" srcId="{45DF019C-9255-4EAD-AC4E-20E1B7FACE90}" destId="{9744625F-1FE4-47C6-998D-9DE8C9863EF6}" srcOrd="6" destOrd="0" presId="urn:microsoft.com/office/officeart/2018/2/layout/IconLabelDescriptionList"/>
    <dgm:cxn modelId="{11B719D7-D32C-1442-AD59-385F3C02418A}" type="presParOf" srcId="{9744625F-1FE4-47C6-998D-9DE8C9863EF6}" destId="{09E8572A-51FA-4ED1-A9A8-16055BB24B6C}" srcOrd="0" destOrd="0" presId="urn:microsoft.com/office/officeart/2018/2/layout/IconLabelDescriptionList"/>
    <dgm:cxn modelId="{30B15776-76CD-934D-8BAC-0BE08A99344D}" type="presParOf" srcId="{9744625F-1FE4-47C6-998D-9DE8C9863EF6}" destId="{E98ECFD1-F313-435D-8C5B-5F168AE8CCAC}" srcOrd="1" destOrd="0" presId="urn:microsoft.com/office/officeart/2018/2/layout/IconLabelDescriptionList"/>
    <dgm:cxn modelId="{41D223B2-CEC2-7442-95C0-602A61B587CA}" type="presParOf" srcId="{9744625F-1FE4-47C6-998D-9DE8C9863EF6}" destId="{A7494723-9CCA-454A-8938-134E99B88C38}" srcOrd="2" destOrd="0" presId="urn:microsoft.com/office/officeart/2018/2/layout/IconLabelDescriptionList"/>
    <dgm:cxn modelId="{FCD18B12-525B-1B47-B9D0-225A617AA5B3}" type="presParOf" srcId="{9744625F-1FE4-47C6-998D-9DE8C9863EF6}" destId="{4AAFAD9A-09C1-4E01-B66C-8D6DDE21F3F5}" srcOrd="3" destOrd="0" presId="urn:microsoft.com/office/officeart/2018/2/layout/IconLabelDescriptionList"/>
    <dgm:cxn modelId="{741D42A7-CABF-EB4B-8B6B-2E4AB1FEB1A1}" type="presParOf" srcId="{9744625F-1FE4-47C6-998D-9DE8C9863EF6}" destId="{D7AB6704-8A1A-4768-AD2E-191275CB9D50}" srcOrd="4" destOrd="0" presId="urn:microsoft.com/office/officeart/2018/2/layout/IconLabelDescriptionList"/>
    <dgm:cxn modelId="{EDBFD99D-D984-B646-989A-E2308563C4F7}" type="presParOf" srcId="{45DF019C-9255-4EAD-AC4E-20E1B7FACE90}" destId="{03AF0368-FA0A-4316-B8EB-4EF77B13FA81}" srcOrd="7" destOrd="0" presId="urn:microsoft.com/office/officeart/2018/2/layout/IconLabelDescriptionList"/>
    <dgm:cxn modelId="{0612EEDE-59CC-E949-AAA3-919CFBA654FC}" type="presParOf" srcId="{45DF019C-9255-4EAD-AC4E-20E1B7FACE90}" destId="{5D096B4E-9A17-4644-B400-3F276B096546}" srcOrd="8" destOrd="0" presId="urn:microsoft.com/office/officeart/2018/2/layout/IconLabelDescriptionList"/>
    <dgm:cxn modelId="{8F242DDB-1A64-CB40-A9FD-16159C70C854}" type="presParOf" srcId="{5D096B4E-9A17-4644-B400-3F276B096546}" destId="{20EE27A0-8D27-4B33-8228-50770FA6B075}" srcOrd="0" destOrd="0" presId="urn:microsoft.com/office/officeart/2018/2/layout/IconLabelDescriptionList"/>
    <dgm:cxn modelId="{350FE82C-3FCB-CE41-91AE-4E8033FEB4AD}" type="presParOf" srcId="{5D096B4E-9A17-4644-B400-3F276B096546}" destId="{27D0C075-169C-44E3-9948-9B132DE79D33}" srcOrd="1" destOrd="0" presId="urn:microsoft.com/office/officeart/2018/2/layout/IconLabelDescriptionList"/>
    <dgm:cxn modelId="{2E0E6788-FD9B-BB4B-80D4-47C731FF3C6A}" type="presParOf" srcId="{5D096B4E-9A17-4644-B400-3F276B096546}" destId="{FD3D19F7-8176-46DC-B75F-EE63F2C3CA5A}" srcOrd="2" destOrd="0" presId="urn:microsoft.com/office/officeart/2018/2/layout/IconLabelDescriptionList"/>
    <dgm:cxn modelId="{211F3404-ABC7-7746-81E8-36B7DDB5324B}" type="presParOf" srcId="{5D096B4E-9A17-4644-B400-3F276B096546}" destId="{539EA838-064F-42DA-AD44-A5ECC734B0FB}" srcOrd="3" destOrd="0" presId="urn:microsoft.com/office/officeart/2018/2/layout/IconLabelDescriptionList"/>
    <dgm:cxn modelId="{9E303BC1-506B-DD41-8069-6394A144D271}" type="presParOf" srcId="{5D096B4E-9A17-4644-B400-3F276B096546}" destId="{80666E5B-BA54-482A-954A-F7A3DA4435B5}" srcOrd="4" destOrd="0" presId="urn:microsoft.com/office/officeart/2018/2/layout/IconLabelDescriptionList"/>
    <dgm:cxn modelId="{64E115D4-23C3-7E46-BFAE-D4885A677630}" type="presParOf" srcId="{45DF019C-9255-4EAD-AC4E-20E1B7FACE90}" destId="{08D3FCF9-E0CA-4C01-B886-A21B48CE2E66}" srcOrd="9" destOrd="0" presId="urn:microsoft.com/office/officeart/2018/2/layout/IconLabelDescriptionList"/>
    <dgm:cxn modelId="{056EC0A2-8600-294D-877A-A85C30F50F6A}" type="presParOf" srcId="{45DF019C-9255-4EAD-AC4E-20E1B7FACE90}" destId="{00816B1B-E6C4-47A3-9AE0-4D4D0CC75883}" srcOrd="10" destOrd="0" presId="urn:microsoft.com/office/officeart/2018/2/layout/IconLabelDescriptionList"/>
    <dgm:cxn modelId="{328FC14A-E944-0249-ACDF-9D89D0632E78}" type="presParOf" srcId="{00816B1B-E6C4-47A3-9AE0-4D4D0CC75883}" destId="{3BDED351-2293-4227-89BA-A03416815AF0}" srcOrd="0" destOrd="0" presId="urn:microsoft.com/office/officeart/2018/2/layout/IconLabelDescriptionList"/>
    <dgm:cxn modelId="{F4161F62-61BF-7B48-A204-F550E4C5260C}" type="presParOf" srcId="{00816B1B-E6C4-47A3-9AE0-4D4D0CC75883}" destId="{A5D01926-BCED-4206-8893-B8FBB13302DE}" srcOrd="1" destOrd="0" presId="urn:microsoft.com/office/officeart/2018/2/layout/IconLabelDescriptionList"/>
    <dgm:cxn modelId="{90C47834-D38D-B04A-87E8-40A181E53D32}" type="presParOf" srcId="{00816B1B-E6C4-47A3-9AE0-4D4D0CC75883}" destId="{C7F37A5E-0976-444D-8171-DFDBC931FCD9}" srcOrd="2" destOrd="0" presId="urn:microsoft.com/office/officeart/2018/2/layout/IconLabelDescriptionList"/>
    <dgm:cxn modelId="{BD32121D-592B-C44F-AA07-E9B3280F5AF9}" type="presParOf" srcId="{00816B1B-E6C4-47A3-9AE0-4D4D0CC75883}" destId="{DAAC9764-3449-4ECB-9BB6-0643731038E4}" srcOrd="3" destOrd="0" presId="urn:microsoft.com/office/officeart/2018/2/layout/IconLabelDescriptionList"/>
    <dgm:cxn modelId="{3E290057-1ED6-F748-B38A-35699898E6D2}" type="presParOf" srcId="{00816B1B-E6C4-47A3-9AE0-4D4D0CC75883}" destId="{3C9348E5-BE41-469C-9D8C-FC1B9CEB4CA7}" srcOrd="4" destOrd="0" presId="urn:microsoft.com/office/officeart/2018/2/layout/IconLabelDescriptionList"/>
    <dgm:cxn modelId="{E601CF54-1803-754C-A725-5F9CDDADCAB1}" type="presParOf" srcId="{45DF019C-9255-4EAD-AC4E-20E1B7FACE90}" destId="{45FADAEB-1112-4C44-88AF-E6C3B0499288}" srcOrd="11" destOrd="0" presId="urn:microsoft.com/office/officeart/2018/2/layout/IconLabelDescriptionList"/>
    <dgm:cxn modelId="{4FBE94A9-826F-3B46-8878-DB92F73570E0}" type="presParOf" srcId="{45DF019C-9255-4EAD-AC4E-20E1B7FACE90}" destId="{073369AE-DE07-463A-AA50-CCBC3208D861}" srcOrd="12" destOrd="0" presId="urn:microsoft.com/office/officeart/2018/2/layout/IconLabelDescriptionList"/>
    <dgm:cxn modelId="{29057828-30D6-E743-9546-CEB2C6EDE192}" type="presParOf" srcId="{073369AE-DE07-463A-AA50-CCBC3208D861}" destId="{8D4419A4-4431-4768-8416-75783ED881F6}" srcOrd="0" destOrd="0" presId="urn:microsoft.com/office/officeart/2018/2/layout/IconLabelDescriptionList"/>
    <dgm:cxn modelId="{D86455B2-0696-264C-BEC1-BC9080762004}" type="presParOf" srcId="{073369AE-DE07-463A-AA50-CCBC3208D861}" destId="{BD304280-63A0-4075-9B51-174B0E6C9A79}" srcOrd="1" destOrd="0" presId="urn:microsoft.com/office/officeart/2018/2/layout/IconLabelDescriptionList"/>
    <dgm:cxn modelId="{384EEFAB-C4F2-3341-81AD-F6B71D24A022}" type="presParOf" srcId="{073369AE-DE07-463A-AA50-CCBC3208D861}" destId="{03D0237E-EB29-4083-8D4A-BAA9B20553B8}" srcOrd="2" destOrd="0" presId="urn:microsoft.com/office/officeart/2018/2/layout/IconLabelDescriptionList"/>
    <dgm:cxn modelId="{0964DEB8-E20E-234F-8851-0B4282476B56}" type="presParOf" srcId="{073369AE-DE07-463A-AA50-CCBC3208D861}" destId="{FACBBABC-661A-4F73-AEF9-3B1FDC8BFF8B}" srcOrd="3" destOrd="0" presId="urn:microsoft.com/office/officeart/2018/2/layout/IconLabelDescriptionList"/>
    <dgm:cxn modelId="{4C012E3E-B2F0-D14B-B487-38799E7C7780}" type="presParOf" srcId="{073369AE-DE07-463A-AA50-CCBC3208D861}" destId="{48E4027D-BE91-4A6C-AD7B-E55391B505A8}"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9243A-449E-4295-9103-5053A1F49521}">
      <dsp:nvSpPr>
        <dsp:cNvPr id="0" name=""/>
        <dsp:cNvSpPr/>
      </dsp:nvSpPr>
      <dsp:spPr>
        <a:xfrm>
          <a:off x="0" y="823949"/>
          <a:ext cx="6332209" cy="15211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F7CA9A-C6B7-4D7F-ACFF-570A8773A5F5}">
      <dsp:nvSpPr>
        <dsp:cNvPr id="0" name=""/>
        <dsp:cNvSpPr/>
      </dsp:nvSpPr>
      <dsp:spPr>
        <a:xfrm>
          <a:off x="460144" y="1166206"/>
          <a:ext cx="836626" cy="836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F2185C-DF18-495E-9E03-C4F6BD929EB5}">
      <dsp:nvSpPr>
        <dsp:cNvPr id="0" name=""/>
        <dsp:cNvSpPr/>
      </dsp:nvSpPr>
      <dsp:spPr>
        <a:xfrm>
          <a:off x="1756914" y="823949"/>
          <a:ext cx="4575294" cy="1521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987" tIns="160987" rIns="160987" bIns="160987" numCol="1" spcCol="1270" anchor="ctr" anchorCtr="0">
          <a:noAutofit/>
        </a:bodyPr>
        <a:lstStyle/>
        <a:p>
          <a:pPr marL="0" lvl="0" indent="0" algn="l" defTabSz="622300">
            <a:lnSpc>
              <a:spcPct val="100000"/>
            </a:lnSpc>
            <a:spcBef>
              <a:spcPct val="0"/>
            </a:spcBef>
            <a:spcAft>
              <a:spcPct val="35000"/>
            </a:spcAft>
            <a:buNone/>
          </a:pPr>
          <a:r>
            <a:rPr lang="en-US" sz="1400" b="0" i="0" kern="1200" dirty="0"/>
            <a:t>A more cost-effective and practical approach involves leveraging Google Street View, satellite images, computer vision, and machine learning models for object detection to obtain foliage information.</a:t>
          </a:r>
          <a:endParaRPr lang="en-US" sz="1400" kern="1200" dirty="0"/>
        </a:p>
      </dsp:txBody>
      <dsp:txXfrm>
        <a:off x="1756914" y="823949"/>
        <a:ext cx="4575294" cy="1521138"/>
      </dsp:txXfrm>
    </dsp:sp>
    <dsp:sp modelId="{3F9403E4-1638-48BE-BC83-89A42A6D22C7}">
      <dsp:nvSpPr>
        <dsp:cNvPr id="0" name=""/>
        <dsp:cNvSpPr/>
      </dsp:nvSpPr>
      <dsp:spPr>
        <a:xfrm>
          <a:off x="0" y="2725372"/>
          <a:ext cx="6332209" cy="15211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3CEF0-0184-4E3A-A5A1-80EFF5F3187A}">
      <dsp:nvSpPr>
        <dsp:cNvPr id="0" name=""/>
        <dsp:cNvSpPr/>
      </dsp:nvSpPr>
      <dsp:spPr>
        <a:xfrm>
          <a:off x="460144" y="3067628"/>
          <a:ext cx="836626" cy="836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16141-773F-43EE-ADD2-2CEA33D2DEDA}">
      <dsp:nvSpPr>
        <dsp:cNvPr id="0" name=""/>
        <dsp:cNvSpPr/>
      </dsp:nvSpPr>
      <dsp:spPr>
        <a:xfrm>
          <a:off x="1756914" y="2725372"/>
          <a:ext cx="4575294" cy="1521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987" tIns="160987" rIns="160987" bIns="160987" numCol="1" spcCol="1270" anchor="ctr" anchorCtr="0">
          <a:noAutofit/>
        </a:bodyPr>
        <a:lstStyle/>
        <a:p>
          <a:pPr marL="0" lvl="0" indent="0" algn="l" defTabSz="622300">
            <a:lnSpc>
              <a:spcPct val="100000"/>
            </a:lnSpc>
            <a:spcBef>
              <a:spcPct val="0"/>
            </a:spcBef>
            <a:spcAft>
              <a:spcPct val="35000"/>
            </a:spcAft>
            <a:buNone/>
          </a:pPr>
          <a:r>
            <a:rPr lang="en-US" sz="1400" kern="1200" dirty="0">
              <a:solidFill>
                <a:prstClr val="black">
                  <a:hueOff val="0"/>
                  <a:satOff val="0"/>
                  <a:lumOff val="0"/>
                  <a:alphaOff val="0"/>
                </a:prstClr>
              </a:solidFill>
              <a:latin typeface="Calibri" panose="020F0502020204030204"/>
              <a:ea typeface="+mn-ea"/>
              <a:cs typeface="+mn-cs"/>
            </a:rPr>
            <a:t>This study introduces a computer vision-based machine learning method using open source or low-cost resources, Google Street View images, and satellite images to determine foliage and tree height.</a:t>
          </a:r>
        </a:p>
      </dsp:txBody>
      <dsp:txXfrm>
        <a:off x="1756914" y="2725372"/>
        <a:ext cx="4575294" cy="1521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6B578-670E-4B14-8A6E-9C172447680C}">
      <dsp:nvSpPr>
        <dsp:cNvPr id="0" name=""/>
        <dsp:cNvSpPr/>
      </dsp:nvSpPr>
      <dsp:spPr>
        <a:xfrm>
          <a:off x="383462" y="475608"/>
          <a:ext cx="623320" cy="62332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7F390D-59A0-43CB-BF8B-022A304A6704}">
      <dsp:nvSpPr>
        <dsp:cNvPr id="0" name=""/>
        <dsp:cNvSpPr/>
      </dsp:nvSpPr>
      <dsp:spPr>
        <a:xfrm>
          <a:off x="2544" y="1369158"/>
          <a:ext cx="1385156" cy="796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Select the region of interest for the creation of a digital twin for foliage.</a:t>
          </a:r>
        </a:p>
      </dsp:txBody>
      <dsp:txXfrm>
        <a:off x="2544" y="1369158"/>
        <a:ext cx="1385156" cy="796464"/>
      </dsp:txXfrm>
    </dsp:sp>
    <dsp:sp modelId="{E15F5BC5-BDE5-49A1-9F92-BF58C621A764}">
      <dsp:nvSpPr>
        <dsp:cNvPr id="0" name=""/>
        <dsp:cNvSpPr/>
      </dsp:nvSpPr>
      <dsp:spPr>
        <a:xfrm>
          <a:off x="2011021" y="475608"/>
          <a:ext cx="623320" cy="6233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07391B-57D3-4C1E-8364-FD3555E63E2C}">
      <dsp:nvSpPr>
        <dsp:cNvPr id="0" name=""/>
        <dsp:cNvSpPr/>
      </dsp:nvSpPr>
      <dsp:spPr>
        <a:xfrm>
          <a:off x="1630103" y="1369158"/>
          <a:ext cx="1385156" cy="796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Create a 640x640 pixel grid with center point and latitude/longitude for the area of interest along the streets using Quantum Geographic  Information systems (QGIS).</a:t>
          </a:r>
        </a:p>
      </dsp:txBody>
      <dsp:txXfrm>
        <a:off x="1630103" y="1369158"/>
        <a:ext cx="1385156" cy="796464"/>
      </dsp:txXfrm>
    </dsp:sp>
    <dsp:sp modelId="{E8228E2A-A775-494E-9553-4CE36C21B33C}">
      <dsp:nvSpPr>
        <dsp:cNvPr id="0" name=""/>
        <dsp:cNvSpPr/>
      </dsp:nvSpPr>
      <dsp:spPr>
        <a:xfrm>
          <a:off x="3638579" y="475608"/>
          <a:ext cx="623320" cy="6233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112965-DA1D-4B6F-B412-93427E6C5ED4}">
      <dsp:nvSpPr>
        <dsp:cNvPr id="0" name=""/>
        <dsp:cNvSpPr/>
      </dsp:nvSpPr>
      <dsp:spPr>
        <a:xfrm>
          <a:off x="3257661" y="1369158"/>
          <a:ext cx="1385156" cy="796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Using the Google </a:t>
          </a:r>
          <a:r>
            <a:rPr lang="en-US" sz="1100" kern="1200" dirty="0" err="1"/>
            <a:t>staticmap</a:t>
          </a:r>
          <a:r>
            <a:rPr lang="en-US" sz="1100" kern="1200" dirty="0"/>
            <a:t> API, collect aerial view images along these points.</a:t>
          </a:r>
        </a:p>
      </dsp:txBody>
      <dsp:txXfrm>
        <a:off x="3257661" y="1369158"/>
        <a:ext cx="1385156" cy="796464"/>
      </dsp:txXfrm>
    </dsp:sp>
    <dsp:sp modelId="{72B386BF-1338-481C-92D3-ED2FB5AA1792}">
      <dsp:nvSpPr>
        <dsp:cNvPr id="0" name=""/>
        <dsp:cNvSpPr/>
      </dsp:nvSpPr>
      <dsp:spPr>
        <a:xfrm>
          <a:off x="1197242" y="2511912"/>
          <a:ext cx="623320" cy="6233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E9903F-C173-4F92-9F27-61A5F0DB531E}">
      <dsp:nvSpPr>
        <dsp:cNvPr id="0" name=""/>
        <dsp:cNvSpPr/>
      </dsp:nvSpPr>
      <dsp:spPr>
        <a:xfrm>
          <a:off x="816324" y="3405462"/>
          <a:ext cx="1385156" cy="796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Using the Google Street View static API, collect street view images along these lines.</a:t>
          </a:r>
        </a:p>
      </dsp:txBody>
      <dsp:txXfrm>
        <a:off x="816324" y="3405462"/>
        <a:ext cx="1385156" cy="796464"/>
      </dsp:txXfrm>
    </dsp:sp>
    <dsp:sp modelId="{4B98B30E-307D-446D-95EC-7920B3B93457}">
      <dsp:nvSpPr>
        <dsp:cNvPr id="0" name=""/>
        <dsp:cNvSpPr/>
      </dsp:nvSpPr>
      <dsp:spPr>
        <a:xfrm>
          <a:off x="2824800" y="2511912"/>
          <a:ext cx="623320" cy="62332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BD5F9C-CA4F-4F03-9D42-A27D26F8907D}">
      <dsp:nvSpPr>
        <dsp:cNvPr id="0" name=""/>
        <dsp:cNvSpPr/>
      </dsp:nvSpPr>
      <dsp:spPr>
        <a:xfrm>
          <a:off x="2443882" y="3405462"/>
          <a:ext cx="1385156" cy="796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 train the machine-learning model, add annotations to images with the VGG Image Annotator (VIA).</a:t>
          </a:r>
        </a:p>
      </dsp:txBody>
      <dsp:txXfrm>
        <a:off x="2443882" y="3405462"/>
        <a:ext cx="1385156" cy="7964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49F5F-80C0-0B43-8D91-428A1623911F}">
      <dsp:nvSpPr>
        <dsp:cNvPr id="0" name=""/>
        <dsp:cNvSpPr/>
      </dsp:nvSpPr>
      <dsp:spPr>
        <a:xfrm>
          <a:off x="0" y="456628"/>
          <a:ext cx="3623564"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Data preprocessing</a:t>
          </a:r>
          <a:endParaRPr lang="en-US" sz="1900" kern="1200" dirty="0"/>
        </a:p>
      </dsp:txBody>
      <dsp:txXfrm>
        <a:off x="22246" y="478874"/>
        <a:ext cx="3579072" cy="411223"/>
      </dsp:txXfrm>
    </dsp:sp>
    <dsp:sp modelId="{08D1DA05-46DE-AC40-9773-CA1B27C998AF}">
      <dsp:nvSpPr>
        <dsp:cNvPr id="0" name=""/>
        <dsp:cNvSpPr/>
      </dsp:nvSpPr>
      <dsp:spPr>
        <a:xfrm>
          <a:off x="0" y="967063"/>
          <a:ext cx="3623564"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Image Feature Extraction</a:t>
          </a:r>
          <a:endParaRPr lang="en-US" sz="1900" kern="1200" dirty="0"/>
        </a:p>
      </dsp:txBody>
      <dsp:txXfrm>
        <a:off x="22246" y="989309"/>
        <a:ext cx="3579072" cy="411223"/>
      </dsp:txXfrm>
    </dsp:sp>
    <dsp:sp modelId="{9FA3E565-0560-7A4A-8FD1-B48126193825}">
      <dsp:nvSpPr>
        <dsp:cNvPr id="0" name=""/>
        <dsp:cNvSpPr/>
      </dsp:nvSpPr>
      <dsp:spPr>
        <a:xfrm>
          <a:off x="0" y="1477498"/>
          <a:ext cx="3623564"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Machine Learning Model Training</a:t>
          </a:r>
          <a:endParaRPr lang="en-US" sz="1900" kern="1200" dirty="0"/>
        </a:p>
      </dsp:txBody>
      <dsp:txXfrm>
        <a:off x="22246" y="1499744"/>
        <a:ext cx="3579072" cy="411223"/>
      </dsp:txXfrm>
    </dsp:sp>
    <dsp:sp modelId="{28A99DE0-1B09-FB43-99DC-6D150840A291}">
      <dsp:nvSpPr>
        <dsp:cNvPr id="0" name=""/>
        <dsp:cNvSpPr/>
      </dsp:nvSpPr>
      <dsp:spPr>
        <a:xfrm>
          <a:off x="0" y="1987933"/>
          <a:ext cx="3623564"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Model Evaluation</a:t>
          </a:r>
          <a:endParaRPr lang="en-US" sz="1900" kern="1200" dirty="0"/>
        </a:p>
      </dsp:txBody>
      <dsp:txXfrm>
        <a:off x="22246" y="2010179"/>
        <a:ext cx="3579072" cy="411223"/>
      </dsp:txXfrm>
    </dsp:sp>
    <dsp:sp modelId="{AF22DFFC-B54C-B943-8014-A2932925E347}">
      <dsp:nvSpPr>
        <dsp:cNvPr id="0" name=""/>
        <dsp:cNvSpPr/>
      </dsp:nvSpPr>
      <dsp:spPr>
        <a:xfrm>
          <a:off x="0" y="2498368"/>
          <a:ext cx="3623564"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Data Fusion and Integration</a:t>
          </a:r>
          <a:endParaRPr lang="en-US" sz="1900" kern="1200" dirty="0"/>
        </a:p>
      </dsp:txBody>
      <dsp:txXfrm>
        <a:off x="22246" y="2520614"/>
        <a:ext cx="3579072" cy="4112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7C04C-E6D1-2847-A238-2173A51FAAAF}">
      <dsp:nvSpPr>
        <dsp:cNvPr id="0" name=""/>
        <dsp:cNvSpPr/>
      </dsp:nvSpPr>
      <dsp:spPr>
        <a:xfrm>
          <a:off x="0" y="161289"/>
          <a:ext cx="52578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Spatial analysis</a:t>
          </a:r>
          <a:endParaRPr lang="en-US" sz="1900" kern="1200" dirty="0"/>
        </a:p>
      </dsp:txBody>
      <dsp:txXfrm>
        <a:off x="22246" y="183535"/>
        <a:ext cx="5213308" cy="411223"/>
      </dsp:txXfrm>
    </dsp:sp>
    <dsp:sp modelId="{3307B794-5DF1-9049-A09E-DE9DBD468CC8}">
      <dsp:nvSpPr>
        <dsp:cNvPr id="0" name=""/>
        <dsp:cNvSpPr/>
      </dsp:nvSpPr>
      <dsp:spPr>
        <a:xfrm>
          <a:off x="0" y="671724"/>
          <a:ext cx="52578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Temporal analysis</a:t>
          </a:r>
          <a:endParaRPr lang="en-US" sz="1900" kern="1200" dirty="0"/>
        </a:p>
      </dsp:txBody>
      <dsp:txXfrm>
        <a:off x="22246" y="693970"/>
        <a:ext cx="5213308" cy="411223"/>
      </dsp:txXfrm>
    </dsp:sp>
    <dsp:sp modelId="{5F6C4F51-45A9-6245-A9F1-28AD2CE62A13}">
      <dsp:nvSpPr>
        <dsp:cNvPr id="0" name=""/>
        <dsp:cNvSpPr/>
      </dsp:nvSpPr>
      <dsp:spPr>
        <a:xfrm>
          <a:off x="0" y="1182159"/>
          <a:ext cx="52578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Machine Learning Interpretability</a:t>
          </a:r>
          <a:endParaRPr lang="en-US" sz="1900" kern="1200" dirty="0"/>
        </a:p>
      </dsp:txBody>
      <dsp:txXfrm>
        <a:off x="22246" y="1204405"/>
        <a:ext cx="5213308" cy="411223"/>
      </dsp:txXfrm>
    </dsp:sp>
    <dsp:sp modelId="{2F988FD7-3BAA-CE46-8CFA-A79B00BBFD02}">
      <dsp:nvSpPr>
        <dsp:cNvPr id="0" name=""/>
        <dsp:cNvSpPr/>
      </dsp:nvSpPr>
      <dsp:spPr>
        <a:xfrm>
          <a:off x="0" y="1692594"/>
          <a:ext cx="52578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Geospatial Information Systems (GIS) Integration</a:t>
          </a:r>
          <a:endParaRPr lang="en-US" sz="1900" kern="1200" dirty="0"/>
        </a:p>
      </dsp:txBody>
      <dsp:txXfrm>
        <a:off x="22246" y="1714840"/>
        <a:ext cx="5213308" cy="411223"/>
      </dsp:txXfrm>
    </dsp:sp>
    <dsp:sp modelId="{A688E6F7-04FD-4B4E-B174-6E36C289AB6D}">
      <dsp:nvSpPr>
        <dsp:cNvPr id="0" name=""/>
        <dsp:cNvSpPr/>
      </dsp:nvSpPr>
      <dsp:spPr>
        <a:xfrm>
          <a:off x="0" y="2203029"/>
          <a:ext cx="52578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Visualization and reporting</a:t>
          </a:r>
          <a:endParaRPr lang="en-US" sz="1900" kern="1200" dirty="0"/>
        </a:p>
      </dsp:txBody>
      <dsp:txXfrm>
        <a:off x="22246" y="2225275"/>
        <a:ext cx="5213308" cy="411223"/>
      </dsp:txXfrm>
    </dsp:sp>
    <dsp:sp modelId="{E957C1E4-CB22-8945-8434-BCA200D35A73}">
      <dsp:nvSpPr>
        <dsp:cNvPr id="0" name=""/>
        <dsp:cNvSpPr/>
      </dsp:nvSpPr>
      <dsp:spPr>
        <a:xfrm>
          <a:off x="0" y="2713464"/>
          <a:ext cx="52578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Iterative Process</a:t>
          </a:r>
          <a:endParaRPr lang="en-US" sz="1900" kern="1200" dirty="0"/>
        </a:p>
      </dsp:txBody>
      <dsp:txXfrm>
        <a:off x="22246" y="2735710"/>
        <a:ext cx="5213308" cy="411223"/>
      </dsp:txXfrm>
    </dsp:sp>
    <dsp:sp modelId="{D734A281-6165-E741-A0E8-0AF73D848FAE}">
      <dsp:nvSpPr>
        <dsp:cNvPr id="0" name=""/>
        <dsp:cNvSpPr/>
      </dsp:nvSpPr>
      <dsp:spPr>
        <a:xfrm>
          <a:off x="0" y="3223899"/>
          <a:ext cx="52578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Validation and testing</a:t>
          </a:r>
          <a:endParaRPr lang="en-US" sz="1900" kern="1200" dirty="0"/>
        </a:p>
      </dsp:txBody>
      <dsp:txXfrm>
        <a:off x="22246" y="3246145"/>
        <a:ext cx="5213308" cy="411223"/>
      </dsp:txXfrm>
    </dsp:sp>
    <dsp:sp modelId="{4BE626EA-3735-554D-83BA-318BA22D66F7}">
      <dsp:nvSpPr>
        <dsp:cNvPr id="0" name=""/>
        <dsp:cNvSpPr/>
      </dsp:nvSpPr>
      <dsp:spPr>
        <a:xfrm>
          <a:off x="0" y="3734334"/>
          <a:ext cx="525780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t>Comparison with LiDAR or UAV Data</a:t>
          </a:r>
          <a:endParaRPr lang="en-US" sz="1900" kern="1200" dirty="0"/>
        </a:p>
      </dsp:txBody>
      <dsp:txXfrm>
        <a:off x="22246" y="3756580"/>
        <a:ext cx="5213308" cy="4112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89F15-E98E-4145-BD64-5F7F478C5243}">
      <dsp:nvSpPr>
        <dsp:cNvPr id="0" name=""/>
        <dsp:cNvSpPr/>
      </dsp:nvSpPr>
      <dsp:spPr>
        <a:xfrm>
          <a:off x="358999" y="250498"/>
          <a:ext cx="584560" cy="584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FB4B4E-ABA8-43E2-A7F2-1B6F9CFEF30C}">
      <dsp:nvSpPr>
        <dsp:cNvPr id="0" name=""/>
        <dsp:cNvSpPr/>
      </dsp:nvSpPr>
      <dsp:spPr>
        <a:xfrm>
          <a:off x="1768" y="1041928"/>
          <a:ext cx="1299023" cy="51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Input area of the map (region of interest)</a:t>
          </a:r>
        </a:p>
      </dsp:txBody>
      <dsp:txXfrm>
        <a:off x="1768" y="1041928"/>
        <a:ext cx="1299023" cy="519609"/>
      </dsp:txXfrm>
    </dsp:sp>
    <dsp:sp modelId="{D3ED6FB2-A377-4E3A-93CD-531E96027C40}">
      <dsp:nvSpPr>
        <dsp:cNvPr id="0" name=""/>
        <dsp:cNvSpPr/>
      </dsp:nvSpPr>
      <dsp:spPr>
        <a:xfrm>
          <a:off x="1885352" y="250498"/>
          <a:ext cx="584560" cy="584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42F0A4-D62D-4C64-AF74-A2AB0CDC52D8}">
      <dsp:nvSpPr>
        <dsp:cNvPr id="0" name=""/>
        <dsp:cNvSpPr/>
      </dsp:nvSpPr>
      <dsp:spPr>
        <a:xfrm>
          <a:off x="1528120" y="1041928"/>
          <a:ext cx="1299023" cy="51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Find the streets and street names from the region of interest</a:t>
          </a:r>
        </a:p>
      </dsp:txBody>
      <dsp:txXfrm>
        <a:off x="1528120" y="1041928"/>
        <a:ext cx="1299023" cy="519609"/>
      </dsp:txXfrm>
    </dsp:sp>
    <dsp:sp modelId="{774ACF33-E7E3-4FB0-B333-C3EED752E016}">
      <dsp:nvSpPr>
        <dsp:cNvPr id="0" name=""/>
        <dsp:cNvSpPr/>
      </dsp:nvSpPr>
      <dsp:spPr>
        <a:xfrm>
          <a:off x="3411704" y="250498"/>
          <a:ext cx="584560" cy="584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D3215C-0F11-412B-AD6B-F120BE9509D3}">
      <dsp:nvSpPr>
        <dsp:cNvPr id="0" name=""/>
        <dsp:cNvSpPr/>
      </dsp:nvSpPr>
      <dsp:spPr>
        <a:xfrm>
          <a:off x="3054473" y="1041928"/>
          <a:ext cx="1299023" cy="51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Place points along the middle of the road with certain distance between points.</a:t>
          </a:r>
        </a:p>
      </dsp:txBody>
      <dsp:txXfrm>
        <a:off x="3054473" y="1041928"/>
        <a:ext cx="1299023" cy="519609"/>
      </dsp:txXfrm>
    </dsp:sp>
    <dsp:sp modelId="{194158BF-511A-4C8D-AC43-B7D1E052A4A8}">
      <dsp:nvSpPr>
        <dsp:cNvPr id="0" name=""/>
        <dsp:cNvSpPr/>
      </dsp:nvSpPr>
      <dsp:spPr>
        <a:xfrm>
          <a:off x="1122175" y="1886293"/>
          <a:ext cx="584560" cy="584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D7BE37-2908-43CD-936D-CCC29FB576AD}">
      <dsp:nvSpPr>
        <dsp:cNvPr id="0" name=""/>
        <dsp:cNvSpPr/>
      </dsp:nvSpPr>
      <dsp:spPr>
        <a:xfrm>
          <a:off x="764944" y="2677724"/>
          <a:ext cx="1299023" cy="51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Engine to collect Aerial images along the road points</a:t>
          </a:r>
        </a:p>
      </dsp:txBody>
      <dsp:txXfrm>
        <a:off x="764944" y="2677724"/>
        <a:ext cx="1299023" cy="519609"/>
      </dsp:txXfrm>
    </dsp:sp>
    <dsp:sp modelId="{F95DD53E-66D0-4A51-83E7-AB59C3A38B35}">
      <dsp:nvSpPr>
        <dsp:cNvPr id="0" name=""/>
        <dsp:cNvSpPr/>
      </dsp:nvSpPr>
      <dsp:spPr>
        <a:xfrm>
          <a:off x="2648528" y="1886293"/>
          <a:ext cx="584560" cy="5845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0634ED-B712-417A-9374-639F6F4992EE}">
      <dsp:nvSpPr>
        <dsp:cNvPr id="0" name=""/>
        <dsp:cNvSpPr/>
      </dsp:nvSpPr>
      <dsp:spPr>
        <a:xfrm>
          <a:off x="2291297" y="2677724"/>
          <a:ext cx="1299023" cy="51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ML Engine to detect trees from aerial view images</a:t>
          </a:r>
        </a:p>
      </dsp:txBody>
      <dsp:txXfrm>
        <a:off x="2291297" y="2677724"/>
        <a:ext cx="1299023" cy="5196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6B578-670E-4B14-8A6E-9C172447680C}">
      <dsp:nvSpPr>
        <dsp:cNvPr id="0" name=""/>
        <dsp:cNvSpPr/>
      </dsp:nvSpPr>
      <dsp:spPr>
        <a:xfrm>
          <a:off x="383462" y="475608"/>
          <a:ext cx="623320" cy="62332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7F390D-59A0-43CB-BF8B-022A304A6704}">
      <dsp:nvSpPr>
        <dsp:cNvPr id="0" name=""/>
        <dsp:cNvSpPr/>
      </dsp:nvSpPr>
      <dsp:spPr>
        <a:xfrm>
          <a:off x="2544" y="1369158"/>
          <a:ext cx="1385156" cy="796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 Select the region of interest for the creation of a digital twin for foliage.</a:t>
          </a:r>
        </a:p>
      </dsp:txBody>
      <dsp:txXfrm>
        <a:off x="2544" y="1369158"/>
        <a:ext cx="1385156" cy="796464"/>
      </dsp:txXfrm>
    </dsp:sp>
    <dsp:sp modelId="{E15F5BC5-BDE5-49A1-9F92-BF58C621A764}">
      <dsp:nvSpPr>
        <dsp:cNvPr id="0" name=""/>
        <dsp:cNvSpPr/>
      </dsp:nvSpPr>
      <dsp:spPr>
        <a:xfrm>
          <a:off x="2011021" y="475608"/>
          <a:ext cx="623320" cy="6233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07391B-57D3-4C1E-8364-FD3555E63E2C}">
      <dsp:nvSpPr>
        <dsp:cNvPr id="0" name=""/>
        <dsp:cNvSpPr/>
      </dsp:nvSpPr>
      <dsp:spPr>
        <a:xfrm>
          <a:off x="1630103" y="1369158"/>
          <a:ext cx="1385156" cy="796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(b) Create a 640x640 pixel grid with center point and latitude/longitude for the area of interest along the streets using Quantum Geographic  Information systems (QGIS).</a:t>
          </a:r>
        </a:p>
      </dsp:txBody>
      <dsp:txXfrm>
        <a:off x="1630103" y="1369158"/>
        <a:ext cx="1385156" cy="796464"/>
      </dsp:txXfrm>
    </dsp:sp>
    <dsp:sp modelId="{E8228E2A-A775-494E-9553-4CE36C21B33C}">
      <dsp:nvSpPr>
        <dsp:cNvPr id="0" name=""/>
        <dsp:cNvSpPr/>
      </dsp:nvSpPr>
      <dsp:spPr>
        <a:xfrm>
          <a:off x="3638579" y="475608"/>
          <a:ext cx="623320" cy="6233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112965-DA1D-4B6F-B412-93427E6C5ED4}">
      <dsp:nvSpPr>
        <dsp:cNvPr id="0" name=""/>
        <dsp:cNvSpPr/>
      </dsp:nvSpPr>
      <dsp:spPr>
        <a:xfrm>
          <a:off x="3257661" y="1369158"/>
          <a:ext cx="1385156" cy="796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 Using the Google </a:t>
          </a:r>
          <a:r>
            <a:rPr lang="en-US" sz="1100" kern="1200" dirty="0" err="1"/>
            <a:t>staticmap</a:t>
          </a:r>
          <a:r>
            <a:rPr lang="en-US" sz="1100" kern="1200" dirty="0"/>
            <a:t> API, collect aerial view images along these points.</a:t>
          </a:r>
        </a:p>
      </dsp:txBody>
      <dsp:txXfrm>
        <a:off x="3257661" y="1369158"/>
        <a:ext cx="1385156" cy="796464"/>
      </dsp:txXfrm>
    </dsp:sp>
    <dsp:sp modelId="{72B386BF-1338-481C-92D3-ED2FB5AA1792}">
      <dsp:nvSpPr>
        <dsp:cNvPr id="0" name=""/>
        <dsp:cNvSpPr/>
      </dsp:nvSpPr>
      <dsp:spPr>
        <a:xfrm>
          <a:off x="1197242" y="2511912"/>
          <a:ext cx="623320" cy="6233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E9903F-C173-4F92-9F27-61A5F0DB531E}">
      <dsp:nvSpPr>
        <dsp:cNvPr id="0" name=""/>
        <dsp:cNvSpPr/>
      </dsp:nvSpPr>
      <dsp:spPr>
        <a:xfrm>
          <a:off x="816324" y="3405462"/>
          <a:ext cx="1385156" cy="796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 Using the Google Street View static API, collect street view images along these lines.</a:t>
          </a:r>
        </a:p>
      </dsp:txBody>
      <dsp:txXfrm>
        <a:off x="816324" y="3405462"/>
        <a:ext cx="1385156" cy="796464"/>
      </dsp:txXfrm>
    </dsp:sp>
    <dsp:sp modelId="{4B98B30E-307D-446D-95EC-7920B3B93457}">
      <dsp:nvSpPr>
        <dsp:cNvPr id="0" name=""/>
        <dsp:cNvSpPr/>
      </dsp:nvSpPr>
      <dsp:spPr>
        <a:xfrm>
          <a:off x="2824800" y="2511912"/>
          <a:ext cx="623320" cy="62332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BD5F9C-CA4F-4F03-9D42-A27D26F8907D}">
      <dsp:nvSpPr>
        <dsp:cNvPr id="0" name=""/>
        <dsp:cNvSpPr/>
      </dsp:nvSpPr>
      <dsp:spPr>
        <a:xfrm>
          <a:off x="2443882" y="3405462"/>
          <a:ext cx="1385156" cy="796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(e.1,e.2) To train the machine-learning model, add annotations to images with the VGG Image Annotator (VIA).</a:t>
          </a:r>
        </a:p>
      </dsp:txBody>
      <dsp:txXfrm>
        <a:off x="2443882" y="3405462"/>
        <a:ext cx="1385156" cy="7964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CDFA1-189D-4C7D-AC29-BD48FE3B165D}">
      <dsp:nvSpPr>
        <dsp:cNvPr id="0" name=""/>
        <dsp:cNvSpPr/>
      </dsp:nvSpPr>
      <dsp:spPr>
        <a:xfrm>
          <a:off x="6293" y="404804"/>
          <a:ext cx="233946" cy="2339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C7191D-B463-4A83-9BAC-FEA76B4F363B}">
      <dsp:nvSpPr>
        <dsp:cNvPr id="0" name=""/>
        <dsp:cNvSpPr/>
      </dsp:nvSpPr>
      <dsp:spPr>
        <a:xfrm>
          <a:off x="6293" y="791055"/>
          <a:ext cx="668419" cy="239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Engine to collect Street view images</a:t>
          </a:r>
        </a:p>
      </dsp:txBody>
      <dsp:txXfrm>
        <a:off x="6293" y="791055"/>
        <a:ext cx="668419" cy="2399267"/>
      </dsp:txXfrm>
    </dsp:sp>
    <dsp:sp modelId="{E7785C5E-AACA-48AF-91FA-42A7797CC8E2}">
      <dsp:nvSpPr>
        <dsp:cNvPr id="0" name=""/>
        <dsp:cNvSpPr/>
      </dsp:nvSpPr>
      <dsp:spPr>
        <a:xfrm>
          <a:off x="6293" y="3261161"/>
          <a:ext cx="668419" cy="685371"/>
        </a:xfrm>
        <a:prstGeom prst="rect">
          <a:avLst/>
        </a:prstGeom>
        <a:noFill/>
        <a:ln>
          <a:noFill/>
        </a:ln>
        <a:effectLst/>
      </dsp:spPr>
      <dsp:style>
        <a:lnRef idx="0">
          <a:scrgbClr r="0" g="0" b="0"/>
        </a:lnRef>
        <a:fillRef idx="0">
          <a:scrgbClr r="0" g="0" b="0"/>
        </a:fillRef>
        <a:effectRef idx="0">
          <a:scrgbClr r="0" g="0" b="0"/>
        </a:effectRef>
        <a:fontRef idx="minor"/>
      </dsp:style>
    </dsp:sp>
    <dsp:sp modelId="{EE801039-B513-43BE-B9DC-D8FA060C288B}">
      <dsp:nvSpPr>
        <dsp:cNvPr id="0" name=""/>
        <dsp:cNvSpPr/>
      </dsp:nvSpPr>
      <dsp:spPr>
        <a:xfrm>
          <a:off x="791685" y="404804"/>
          <a:ext cx="233946" cy="2339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AD522C-A7D7-4B6C-B202-5BC4FDD50BC7}">
      <dsp:nvSpPr>
        <dsp:cNvPr id="0" name=""/>
        <dsp:cNvSpPr/>
      </dsp:nvSpPr>
      <dsp:spPr>
        <a:xfrm>
          <a:off x="791685" y="791055"/>
          <a:ext cx="668419" cy="239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ML engine to detect trees from street view images</a:t>
          </a:r>
        </a:p>
      </dsp:txBody>
      <dsp:txXfrm>
        <a:off x="791685" y="791055"/>
        <a:ext cx="668419" cy="2399267"/>
      </dsp:txXfrm>
    </dsp:sp>
    <dsp:sp modelId="{65CBB043-F496-4B9C-AF77-C946175E6778}">
      <dsp:nvSpPr>
        <dsp:cNvPr id="0" name=""/>
        <dsp:cNvSpPr/>
      </dsp:nvSpPr>
      <dsp:spPr>
        <a:xfrm>
          <a:off x="791685" y="3261161"/>
          <a:ext cx="668419" cy="685371"/>
        </a:xfrm>
        <a:prstGeom prst="rect">
          <a:avLst/>
        </a:prstGeom>
        <a:noFill/>
        <a:ln>
          <a:noFill/>
        </a:ln>
        <a:effectLst/>
      </dsp:spPr>
      <dsp:style>
        <a:lnRef idx="0">
          <a:scrgbClr r="0" g="0" b="0"/>
        </a:lnRef>
        <a:fillRef idx="0">
          <a:scrgbClr r="0" g="0" b="0"/>
        </a:fillRef>
        <a:effectRef idx="0">
          <a:scrgbClr r="0" g="0" b="0"/>
        </a:effectRef>
        <a:fontRef idx="minor"/>
      </dsp:style>
    </dsp:sp>
    <dsp:sp modelId="{57313FE6-C974-43C2-8052-89963DFF00DB}">
      <dsp:nvSpPr>
        <dsp:cNvPr id="0" name=""/>
        <dsp:cNvSpPr/>
      </dsp:nvSpPr>
      <dsp:spPr>
        <a:xfrm>
          <a:off x="1577078" y="404804"/>
          <a:ext cx="233946" cy="2339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086321-4293-4919-97EA-56030CA2294B}">
      <dsp:nvSpPr>
        <dsp:cNvPr id="0" name=""/>
        <dsp:cNvSpPr/>
      </dsp:nvSpPr>
      <dsp:spPr>
        <a:xfrm>
          <a:off x="1577078" y="791055"/>
          <a:ext cx="668419" cy="239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From the above steps previous two steps, collect the following:</a:t>
          </a:r>
        </a:p>
      </dsp:txBody>
      <dsp:txXfrm>
        <a:off x="1577078" y="791055"/>
        <a:ext cx="668419" cy="2399267"/>
      </dsp:txXfrm>
    </dsp:sp>
    <dsp:sp modelId="{E5AFB695-D768-4E6F-B713-59C148AB91E3}">
      <dsp:nvSpPr>
        <dsp:cNvPr id="0" name=""/>
        <dsp:cNvSpPr/>
      </dsp:nvSpPr>
      <dsp:spPr>
        <a:xfrm>
          <a:off x="1577078" y="3261161"/>
          <a:ext cx="668419" cy="685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Height information of Tree positions</a:t>
          </a:r>
        </a:p>
      </dsp:txBody>
      <dsp:txXfrm>
        <a:off x="1577078" y="3261161"/>
        <a:ext cx="668419" cy="685371"/>
      </dsp:txXfrm>
    </dsp:sp>
    <dsp:sp modelId="{09E8572A-51FA-4ED1-A9A8-16055BB24B6C}">
      <dsp:nvSpPr>
        <dsp:cNvPr id="0" name=""/>
        <dsp:cNvSpPr/>
      </dsp:nvSpPr>
      <dsp:spPr>
        <a:xfrm>
          <a:off x="2362470" y="404804"/>
          <a:ext cx="233946" cy="2339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494723-9CCA-454A-8938-134E99B88C38}">
      <dsp:nvSpPr>
        <dsp:cNvPr id="0" name=""/>
        <dsp:cNvSpPr/>
      </dsp:nvSpPr>
      <dsp:spPr>
        <a:xfrm>
          <a:off x="2362470" y="791055"/>
          <a:ext cx="668419" cy="239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Mapping of satellite view to street view images</a:t>
          </a:r>
        </a:p>
      </dsp:txBody>
      <dsp:txXfrm>
        <a:off x="2362470" y="791055"/>
        <a:ext cx="668419" cy="2399267"/>
      </dsp:txXfrm>
    </dsp:sp>
    <dsp:sp modelId="{D7AB6704-8A1A-4768-AD2E-191275CB9D50}">
      <dsp:nvSpPr>
        <dsp:cNvPr id="0" name=""/>
        <dsp:cNvSpPr/>
      </dsp:nvSpPr>
      <dsp:spPr>
        <a:xfrm>
          <a:off x="2362470" y="3261161"/>
          <a:ext cx="668419" cy="685371"/>
        </a:xfrm>
        <a:prstGeom prst="rect">
          <a:avLst/>
        </a:prstGeom>
        <a:noFill/>
        <a:ln>
          <a:noFill/>
        </a:ln>
        <a:effectLst/>
      </dsp:spPr>
      <dsp:style>
        <a:lnRef idx="0">
          <a:scrgbClr r="0" g="0" b="0"/>
        </a:lnRef>
        <a:fillRef idx="0">
          <a:scrgbClr r="0" g="0" b="0"/>
        </a:fillRef>
        <a:effectRef idx="0">
          <a:scrgbClr r="0" g="0" b="0"/>
        </a:effectRef>
        <a:fontRef idx="minor"/>
      </dsp:style>
    </dsp:sp>
    <dsp:sp modelId="{20EE27A0-8D27-4B33-8228-50770FA6B075}">
      <dsp:nvSpPr>
        <dsp:cNvPr id="0" name=""/>
        <dsp:cNvSpPr/>
      </dsp:nvSpPr>
      <dsp:spPr>
        <a:xfrm>
          <a:off x="3147863" y="404804"/>
          <a:ext cx="233946" cy="2339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3D19F7-8176-46DC-B75F-EE63F2C3CA5A}">
      <dsp:nvSpPr>
        <dsp:cNvPr id="0" name=""/>
        <dsp:cNvSpPr/>
      </dsp:nvSpPr>
      <dsp:spPr>
        <a:xfrm>
          <a:off x="3147863" y="791055"/>
          <a:ext cx="668419" cy="239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Map the information collected in steps 6 &amp; 9.</a:t>
          </a:r>
        </a:p>
      </dsp:txBody>
      <dsp:txXfrm>
        <a:off x="3147863" y="791055"/>
        <a:ext cx="668419" cy="2399267"/>
      </dsp:txXfrm>
    </dsp:sp>
    <dsp:sp modelId="{80666E5B-BA54-482A-954A-F7A3DA4435B5}">
      <dsp:nvSpPr>
        <dsp:cNvPr id="0" name=""/>
        <dsp:cNvSpPr/>
      </dsp:nvSpPr>
      <dsp:spPr>
        <a:xfrm>
          <a:off x="3147863" y="3261161"/>
          <a:ext cx="668419" cy="685371"/>
        </a:xfrm>
        <a:prstGeom prst="rect">
          <a:avLst/>
        </a:prstGeom>
        <a:noFill/>
        <a:ln>
          <a:noFill/>
        </a:ln>
        <a:effectLst/>
      </dsp:spPr>
      <dsp:style>
        <a:lnRef idx="0">
          <a:scrgbClr r="0" g="0" b="0"/>
        </a:lnRef>
        <a:fillRef idx="0">
          <a:scrgbClr r="0" g="0" b="0"/>
        </a:fillRef>
        <a:effectRef idx="0">
          <a:scrgbClr r="0" g="0" b="0"/>
        </a:effectRef>
        <a:fontRef idx="minor"/>
      </dsp:style>
    </dsp:sp>
    <dsp:sp modelId="{3BDED351-2293-4227-89BA-A03416815AF0}">
      <dsp:nvSpPr>
        <dsp:cNvPr id="0" name=""/>
        <dsp:cNvSpPr/>
      </dsp:nvSpPr>
      <dsp:spPr>
        <a:xfrm>
          <a:off x="3933255" y="404804"/>
          <a:ext cx="233946" cy="2339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F37A5E-0976-444D-8171-DFDBC931FCD9}">
      <dsp:nvSpPr>
        <dsp:cNvPr id="0" name=""/>
        <dsp:cNvSpPr/>
      </dsp:nvSpPr>
      <dsp:spPr>
        <a:xfrm>
          <a:off x="3933255" y="791055"/>
          <a:ext cx="668419" cy="239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Derive the estimated true height of Trees list</a:t>
          </a:r>
        </a:p>
      </dsp:txBody>
      <dsp:txXfrm>
        <a:off x="3933255" y="791055"/>
        <a:ext cx="668419" cy="2399267"/>
      </dsp:txXfrm>
    </dsp:sp>
    <dsp:sp modelId="{3C9348E5-BE41-469C-9D8C-FC1B9CEB4CA7}">
      <dsp:nvSpPr>
        <dsp:cNvPr id="0" name=""/>
        <dsp:cNvSpPr/>
      </dsp:nvSpPr>
      <dsp:spPr>
        <a:xfrm>
          <a:off x="3933255" y="3261161"/>
          <a:ext cx="668419" cy="685371"/>
        </a:xfrm>
        <a:prstGeom prst="rect">
          <a:avLst/>
        </a:prstGeom>
        <a:noFill/>
        <a:ln>
          <a:noFill/>
        </a:ln>
        <a:effectLst/>
      </dsp:spPr>
      <dsp:style>
        <a:lnRef idx="0">
          <a:scrgbClr r="0" g="0" b="0"/>
        </a:lnRef>
        <a:fillRef idx="0">
          <a:scrgbClr r="0" g="0" b="0"/>
        </a:fillRef>
        <a:effectRef idx="0">
          <a:scrgbClr r="0" g="0" b="0"/>
        </a:effectRef>
        <a:fontRef idx="minor"/>
      </dsp:style>
    </dsp:sp>
    <dsp:sp modelId="{8D4419A4-4431-4768-8416-75783ED881F6}">
      <dsp:nvSpPr>
        <dsp:cNvPr id="0" name=""/>
        <dsp:cNvSpPr/>
      </dsp:nvSpPr>
      <dsp:spPr>
        <a:xfrm>
          <a:off x="4718648" y="404804"/>
          <a:ext cx="233946" cy="23394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D0237E-EB29-4083-8D4A-BAA9B20553B8}">
      <dsp:nvSpPr>
        <dsp:cNvPr id="0" name=""/>
        <dsp:cNvSpPr/>
      </dsp:nvSpPr>
      <dsp:spPr>
        <a:xfrm>
          <a:off x="4718648" y="791055"/>
          <a:ext cx="668419" cy="239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Construct the Digital Twin representation of the trees with height.</a:t>
          </a:r>
        </a:p>
      </dsp:txBody>
      <dsp:txXfrm>
        <a:off x="4718648" y="791055"/>
        <a:ext cx="668419" cy="2399267"/>
      </dsp:txXfrm>
    </dsp:sp>
    <dsp:sp modelId="{48E4027D-BE91-4A6C-AD7B-E55391B505A8}">
      <dsp:nvSpPr>
        <dsp:cNvPr id="0" name=""/>
        <dsp:cNvSpPr/>
      </dsp:nvSpPr>
      <dsp:spPr>
        <a:xfrm>
          <a:off x="4718648" y="3261161"/>
          <a:ext cx="668419" cy="68537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44B0A-039C-5640-A2C1-6BFAE1A7164B}" type="datetimeFigureOut">
              <a:rPr lang="en-US" smtClean="0"/>
              <a:t>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5161D-4EF3-6E47-8222-835AED75C68F}" type="slidenum">
              <a:rPr lang="en-US" smtClean="0"/>
              <a:t>‹#›</a:t>
            </a:fld>
            <a:endParaRPr lang="en-US"/>
          </a:p>
        </p:txBody>
      </p:sp>
    </p:spTree>
    <p:extLst>
      <p:ext uri="{BB962C8B-B14F-4D97-AF65-F5344CB8AC3E}">
        <p14:creationId xmlns:p14="http://schemas.microsoft.com/office/powerpoint/2010/main" val="628255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2800" b="0" i="0" u="none" strike="noStrike" dirty="0">
                <a:solidFill>
                  <a:srgbClr val="374151"/>
                </a:solidFill>
                <a:effectLst/>
                <a:latin typeface="Söhne"/>
              </a:rPr>
              <a:t>In response to the multifaceted challenges associated with </a:t>
            </a:r>
            <a:r>
              <a:rPr lang="en-US" sz="2800" b="0" i="0" u="none" strike="noStrike" dirty="0" err="1">
                <a:solidFill>
                  <a:srgbClr val="374151"/>
                </a:solidFill>
                <a:effectLst/>
                <a:latin typeface="Söhne"/>
              </a:rPr>
              <a:t>mmW</a:t>
            </a:r>
            <a:r>
              <a:rPr lang="en-US" sz="2800" b="0" i="0" u="none" strike="noStrike" dirty="0">
                <a:solidFill>
                  <a:srgbClr val="374151"/>
                </a:solidFill>
                <a:effectLst/>
                <a:latin typeface="Söhne"/>
              </a:rPr>
              <a:t> networks and the importance of optimizing foliage-related aspects, the current research endeavors to propose a pragmatic, cost-effective solution that harnesses the power of technology to enhance network planning and deployment. By integrating Google Street View and satellite images with advanced computer vision and machine learning techniques, the current study introduces an innovative approach that not only mitigates the financial burden but also opens up exciting possibilities for enhanced performance and precision.</a:t>
            </a: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As foliage significantly affects higher frequency networks, such as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mmW</a:t>
            </a:r>
            <a:r>
              <a:rPr lang="en-US" sz="1800" dirty="0">
                <a:effectLst/>
                <a:latin typeface="Calibri" panose="020F0502020204030204" pitchFamily="34" charset="0"/>
                <a:ea typeface="Times New Roman" panose="02020603050405020304" pitchFamily="18" charset="0"/>
                <a:cs typeface="Calibri" panose="020F0502020204030204" pitchFamily="34" charset="0"/>
              </a:rPr>
              <a:t>, the study focuses on creating a digital twin (DT) of an environment that contains foliage.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Network operators planning to deploy high-frequency networks may use this DT to strategically place nodes for better coverage and user experience.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study utilizes computer vision-based machine learning methods that use open-source or low-cost resources.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Google Street View and satellite images estimate foliage presence and tree height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Aikoh</a:t>
            </a:r>
            <a:r>
              <a:rPr lang="en-US" sz="1800" dirty="0">
                <a:effectLst/>
                <a:latin typeface="Calibri" panose="020F0502020204030204" pitchFamily="34" charset="0"/>
                <a:ea typeface="Times New Roman" panose="02020603050405020304" pitchFamily="18" charset="0"/>
                <a:cs typeface="Calibri" panose="020F0502020204030204" pitchFamily="34" charset="0"/>
              </a:rPr>
              <a:t> et al., 2023; Brinkhoff, 2016).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A future extension of the DT concept could include data on building facades, traffic signs, road markers, and pedestrian crossings.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8F5161D-4EF3-6E47-8222-835AED75C68F}" type="slidenum">
              <a:rPr lang="en-US" smtClean="0"/>
              <a:t>1</a:t>
            </a:fld>
            <a:endParaRPr lang="en-US"/>
          </a:p>
        </p:txBody>
      </p:sp>
    </p:spTree>
    <p:extLst>
      <p:ext uri="{BB962C8B-B14F-4D97-AF65-F5344CB8AC3E}">
        <p14:creationId xmlns:p14="http://schemas.microsoft.com/office/powerpoint/2010/main" val="1798345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 list of the resources used and the references that were cited in the process of conducting the study on the creation of the digital twin for foliage.</a:t>
            </a:r>
          </a:p>
        </p:txBody>
      </p:sp>
      <p:sp>
        <p:nvSpPr>
          <p:cNvPr id="4" name="Slide Number Placeholder 3"/>
          <p:cNvSpPr>
            <a:spLocks noGrp="1"/>
          </p:cNvSpPr>
          <p:nvPr>
            <p:ph type="sldNum" sz="quarter" idx="5"/>
          </p:nvPr>
        </p:nvSpPr>
        <p:spPr/>
        <p:txBody>
          <a:bodyPr/>
          <a:lstStyle/>
          <a:p>
            <a:fld id="{68F5161D-4EF3-6E47-8222-835AED75C68F}" type="slidenum">
              <a:rPr lang="en-US" smtClean="0"/>
              <a:t>11</a:t>
            </a:fld>
            <a:endParaRPr lang="en-US"/>
          </a:p>
        </p:txBody>
      </p:sp>
    </p:spTree>
    <p:extLst>
      <p:ext uri="{BB962C8B-B14F-4D97-AF65-F5344CB8AC3E}">
        <p14:creationId xmlns:p14="http://schemas.microsoft.com/office/powerpoint/2010/main" val="3118016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 list of the resources used and the references that were cited in the process of conducting the study on the creation of the digital twin for foliage.</a:t>
            </a:r>
          </a:p>
        </p:txBody>
      </p:sp>
      <p:sp>
        <p:nvSpPr>
          <p:cNvPr id="4" name="Slide Number Placeholder 3"/>
          <p:cNvSpPr>
            <a:spLocks noGrp="1"/>
          </p:cNvSpPr>
          <p:nvPr>
            <p:ph type="sldNum" sz="quarter" idx="5"/>
          </p:nvPr>
        </p:nvSpPr>
        <p:spPr/>
        <p:txBody>
          <a:bodyPr/>
          <a:lstStyle/>
          <a:p>
            <a:fld id="{68F5161D-4EF3-6E47-8222-835AED75C68F}" type="slidenum">
              <a:rPr lang="en-US" smtClean="0"/>
              <a:t>12</a:t>
            </a:fld>
            <a:endParaRPr lang="en-US"/>
          </a:p>
        </p:txBody>
      </p:sp>
    </p:spTree>
    <p:extLst>
      <p:ext uri="{BB962C8B-B14F-4D97-AF65-F5344CB8AC3E}">
        <p14:creationId xmlns:p14="http://schemas.microsoft.com/office/powerpoint/2010/main" val="110915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concludes my presentation on digital twin representation of foliage. It was a pleasure to present to you. I appreciate your time.</a:t>
            </a:r>
          </a:p>
        </p:txBody>
      </p:sp>
      <p:sp>
        <p:nvSpPr>
          <p:cNvPr id="4" name="Slide Number Placeholder 3"/>
          <p:cNvSpPr>
            <a:spLocks noGrp="1"/>
          </p:cNvSpPr>
          <p:nvPr>
            <p:ph type="sldNum" sz="quarter" idx="5"/>
          </p:nvPr>
        </p:nvSpPr>
        <p:spPr/>
        <p:txBody>
          <a:bodyPr/>
          <a:lstStyle/>
          <a:p>
            <a:fld id="{68F5161D-4EF3-6E47-8222-835AED75C68F}" type="slidenum">
              <a:rPr lang="en-US" smtClean="0"/>
              <a:t>13</a:t>
            </a:fld>
            <a:endParaRPr lang="en-US"/>
          </a:p>
        </p:txBody>
      </p:sp>
    </p:spTree>
    <p:extLst>
      <p:ext uri="{BB962C8B-B14F-4D97-AF65-F5344CB8AC3E}">
        <p14:creationId xmlns:p14="http://schemas.microsoft.com/office/powerpoint/2010/main" val="2808020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Creating a digital twin for foliage involves a series of strategic steps aimed at gathering comprehensive data and training machine learning models for accurate foliage detection. The process can be broken down into the following key components:</a:t>
            </a:r>
          </a:p>
          <a:p>
            <a:pPr marL="800100" lvl="1" indent="-342900" rtl="0" fontAlgn="ctr">
              <a:spcBef>
                <a:spcPts val="0"/>
              </a:spcBef>
              <a:spcAft>
                <a:spcPts val="0"/>
              </a:spcAft>
              <a:buFont typeface="+mj-lt"/>
              <a:buAutoNum type="arabicPeriod"/>
            </a:pPr>
            <a:r>
              <a:rPr lang="en-US" sz="1800" b="1" i="0" dirty="0">
                <a:effectLst/>
                <a:latin typeface="Calibri" panose="020F0502020204030204" pitchFamily="34" charset="0"/>
              </a:rPr>
              <a:t>Select the Region of Interest (ROI):</a:t>
            </a:r>
            <a:r>
              <a:rPr lang="en-US" sz="1800" b="0" i="0" dirty="0">
                <a:effectLst/>
                <a:latin typeface="Calibri" panose="020F0502020204030204" pitchFamily="34" charset="0"/>
              </a:rPr>
              <a:t> The initial step in building a digital twin for foliage is to carefully select the region of interest. This selection is crucial as it determines the scope and extent of the project. Researchers and analysts must identify an area that represents the environment they want to model. This region should be chosen based on specific objectives, such as network planning, ecological studies, or urban development. The ROI serves as the canvas for creating the digital twin and forms the foundation for data collection.</a:t>
            </a: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r>
              <a:rPr lang="en-US" sz="1800" b="1" i="0" dirty="0">
                <a:effectLst/>
                <a:latin typeface="Calibri" panose="020F0502020204030204" pitchFamily="34" charset="0"/>
              </a:rPr>
              <a:t>Grid Generation with QGIS:</a:t>
            </a:r>
            <a:r>
              <a:rPr lang="en-US" sz="1800" b="0" i="0" dirty="0">
                <a:effectLst/>
                <a:latin typeface="Calibri" panose="020F0502020204030204" pitchFamily="34" charset="0"/>
              </a:rPr>
              <a:t> To systematically capture data within the selected ROI, a grid is established. The grid is defined by a fixed size, typically 640x640 pixels, and is centered at a specific point with known latitude and longitude coordinates. Quantum Geographic Information Systems (QGIS) is a powerful open-source tool for this task. By creating this grid, researchers can divide the ROI into manageable sections, ensuring thorough coverage of the area.</a:t>
            </a: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r>
              <a:rPr lang="en-US" sz="1800" b="1" i="0" dirty="0">
                <a:effectLst/>
                <a:latin typeface="Calibri" panose="020F0502020204030204" pitchFamily="34" charset="0"/>
              </a:rPr>
              <a:t>Aerial Image Collection with Google Static Maps API:</a:t>
            </a:r>
            <a:r>
              <a:rPr lang="en-US" sz="1800" b="0" i="0" dirty="0">
                <a:effectLst/>
                <a:latin typeface="Calibri" panose="020F0502020204030204" pitchFamily="34" charset="0"/>
              </a:rPr>
              <a:t> With the grid in place, the next step is to collect aerial view images along the grid points. This is accomplished by utilizing the Google Static Maps API, a valuable resource for accessing high-resolution aerial imagery. The API allows researchers to request images for specific coordinates within the grid. These aerial images provide a top-down perspective of the ROI, contributing to the creation of the digital twin and facilitating the analysis of foliage patterns.</a:t>
            </a: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r>
              <a:rPr lang="en-US" sz="1800" b="1" i="0" dirty="0">
                <a:effectLst/>
                <a:latin typeface="Calibri" panose="020F0502020204030204" pitchFamily="34" charset="0"/>
              </a:rPr>
              <a:t>Street View Image Collection with Google Street View Static API:</a:t>
            </a:r>
            <a:r>
              <a:rPr lang="en-US" sz="1800" b="0" i="0" dirty="0">
                <a:effectLst/>
                <a:latin typeface="Calibri" panose="020F0502020204030204" pitchFamily="34" charset="0"/>
              </a:rPr>
              <a:t> In addition to aerial views, capturing street-level data is essential for comprehensive digital twin creation. This is where the Google Street View Static API comes into play. Researchers can collect street view images along the lines defined by the grid, providing valuable information about the environment's ground-level characteristics. Street view images help in understanding how foliage interacts with urban infrastructure and road networks.</a:t>
            </a: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r>
              <a:rPr lang="en-US" sz="1800" b="1" i="0" dirty="0">
                <a:effectLst/>
                <a:latin typeface="Calibri" panose="020F0502020204030204" pitchFamily="34" charset="0"/>
              </a:rPr>
              <a:t>Annotation with VGG Image Annotator (VIA):</a:t>
            </a:r>
            <a:r>
              <a:rPr lang="en-US" sz="1800" b="0" i="0" dirty="0">
                <a:effectLst/>
                <a:latin typeface="Calibri" panose="020F0502020204030204" pitchFamily="34" charset="0"/>
              </a:rPr>
              <a:t> To train machine learning models for foliage detection, it is crucial to label the collected images. The VGG Image Annotator (VIA) is a user-friendly and efficient tool for adding annotations to the images. Annotations typically include markings or labels indicating the presence or absence of foliage, specific types of vegetation, or any other relevant information. This annotated dataset serves as the training data for the machine learning models, enabling them to learn and recognize foliage accurately.</a:t>
            </a:r>
            <a:endParaRPr lang="en-US" sz="1800" b="1" i="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Following these steps will enable us to create a comprehensive digital twin of the selected region by leveraging aerial imagery as well as street view images. This digital twin, enriched with foliage data, serves as a valuable resource for a wide range of applications, including network planning, environmental monitoring, and urban development.</a:t>
            </a:r>
          </a:p>
          <a:p>
            <a:endParaRPr lang="en-US" dirty="0"/>
          </a:p>
        </p:txBody>
      </p:sp>
      <p:sp>
        <p:nvSpPr>
          <p:cNvPr id="4" name="Slide Number Placeholder 3"/>
          <p:cNvSpPr>
            <a:spLocks noGrp="1"/>
          </p:cNvSpPr>
          <p:nvPr>
            <p:ph type="sldNum" sz="quarter" idx="5"/>
          </p:nvPr>
        </p:nvSpPr>
        <p:spPr/>
        <p:txBody>
          <a:bodyPr/>
          <a:lstStyle/>
          <a:p>
            <a:fld id="{68F5161D-4EF3-6E47-8222-835AED75C68F}" type="slidenum">
              <a:rPr lang="en-US" smtClean="0"/>
              <a:t>15</a:t>
            </a:fld>
            <a:endParaRPr lang="en-US"/>
          </a:p>
        </p:txBody>
      </p:sp>
    </p:spTree>
    <p:extLst>
      <p:ext uri="{BB962C8B-B14F-4D97-AF65-F5344CB8AC3E}">
        <p14:creationId xmlns:p14="http://schemas.microsoft.com/office/powerpoint/2010/main" val="17234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primary objective of this research is to develop a digital replica of an environment, complete with foliage data, to facilitate the estimation of path loss due to foliage in high-frequency millimeter-wave network planning.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This innovative approach harnesses Google aerial and street view imagery alongside cutting-edge image analysis techniques, encompassing computer vision-driven object recognition and machine learning models.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Notably, this methodology achieves a level of foliage data akin to more costly alternatives like LiDAR or UAV images.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heart of the system is a trained machine learning model employing instance semantic segmentation to discern the presence of foliage or vegetation in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Image segmentation, classification, and object detection are pivotal tasks in computer vision. Image segmentation involves partitioning images into discrete regions or objects, yielding a granular understanding of the scene (Long et al., 2015).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In this instance, the study applies the Mask R-CNN framework to segment instances (Mask R-CNN, 2018.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study sources aerial and street view images through the Google Maps static API, employing them to train a machine learning model. The research unfolds in the vibrant city of Philadelphia, which boasts an estimated 2.9 million trees, covering 20 percent of the city's landscape, making it an ideal location for this undertaking (Nowak et al., 2016).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To assess the model's performance, the research leverages 2018 LiDAR data and 2017 National Agriculture Imagery Program (NAIP) imagery, yielding high-resolution land cover data. The dataset encompasses tree canopy, grass, shrubs, and other information. It relies on satellite images and vector GIS data from object-based image analysis (OBIA) for land cover extraction. This dataset serves as a benchmark for evaluating the foliage data collected.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Images for the study are collected via the Google Maps API for aerial and street views, which can be accessed with a free Google API key. However, there are usage limits imposed on API calls. The research employs the VGG Image Annotator (VIA) tool for image annotation as part of the machine-learning model training process (Dutta &amp; Zisserman, 2019).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study further involves the creation of a grid, each cell-sized at 640x640 pixels, across the area of interest, centered on latitude and longitude coordinates. This grid is established using the Quantum Geographic Information System (QGIS) (QGIS: A Free and Open Source Geographic Information System, n.d.). Google aerial and street view images are retrieved along these grid points using the Google Maps static API. These images are input into the machine learning model to ascertain vegetation presence. The entire process is scripted in Python, ensuring seamless execution of functions and tasks.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8F5161D-4EF3-6E47-8222-835AED75C68F}" type="slidenum">
              <a:rPr lang="en-US" smtClean="0"/>
              <a:t>2</a:t>
            </a:fld>
            <a:endParaRPr lang="en-US"/>
          </a:p>
        </p:txBody>
      </p:sp>
    </p:spTree>
    <p:extLst>
      <p:ext uri="{BB962C8B-B14F-4D97-AF65-F5344CB8AC3E}">
        <p14:creationId xmlns:p14="http://schemas.microsoft.com/office/powerpoint/2010/main" val="2870082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Creating a digital twin for foliage involves a series of strategic steps aimed at gathering comprehensive data and training machine learning models for accurate foliage detection. The process can be broken down into the following key components:</a:t>
            </a:r>
          </a:p>
          <a:p>
            <a:pPr marL="800100" lvl="1" indent="-342900" rtl="0" fontAlgn="ctr">
              <a:spcBef>
                <a:spcPts val="0"/>
              </a:spcBef>
              <a:spcAft>
                <a:spcPts val="0"/>
              </a:spcAft>
              <a:buFont typeface="+mj-lt"/>
              <a:buAutoNum type="arabicPeriod"/>
            </a:pPr>
            <a:r>
              <a:rPr lang="en-US" sz="1800" b="1" i="0" dirty="0">
                <a:effectLst/>
                <a:latin typeface="Calibri" panose="020F0502020204030204" pitchFamily="34" charset="0"/>
              </a:rPr>
              <a:t>Select the Region of Interest (ROI):</a:t>
            </a:r>
            <a:r>
              <a:rPr lang="en-US" sz="1800" b="0" i="0" dirty="0">
                <a:effectLst/>
                <a:latin typeface="Calibri" panose="020F0502020204030204" pitchFamily="34" charset="0"/>
              </a:rPr>
              <a:t> The initial step in building a digital twin for foliage is to carefully select the region of interest. This selection is crucial as it determines the scope and extent of the project. Researchers and analysts must identify an area that represents the environment they want to model. This region should be chosen based on specific objectives, such as network planning, ecological studies, or urban development. The ROI serves as the canvas for creating the digital twin and forms the foundation for data collection.</a:t>
            </a: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r>
              <a:rPr lang="en-US" sz="1800" b="1" i="0" dirty="0">
                <a:effectLst/>
                <a:latin typeface="Calibri" panose="020F0502020204030204" pitchFamily="34" charset="0"/>
              </a:rPr>
              <a:t>Grid Generation with QGIS:</a:t>
            </a:r>
            <a:r>
              <a:rPr lang="en-US" sz="1800" b="0" i="0" dirty="0">
                <a:effectLst/>
                <a:latin typeface="Calibri" panose="020F0502020204030204" pitchFamily="34" charset="0"/>
              </a:rPr>
              <a:t> To systematically capture data within the selected ROI, a grid is established. The grid is defined by a fixed size, typically 640x640 pixels, and is centered at a specific point with known latitude and longitude coordinates. Quantum Geographic Information Systems (QGIS) is a powerful open-source tool for this task. By creating this grid, researchers can divide the ROI into manageable sections, ensuring thorough coverage of the area.</a:t>
            </a: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r>
              <a:rPr lang="en-US" sz="1800" b="1" i="0" dirty="0">
                <a:effectLst/>
                <a:latin typeface="Calibri" panose="020F0502020204030204" pitchFamily="34" charset="0"/>
              </a:rPr>
              <a:t>Aerial Image Collection with Google Static Maps API:</a:t>
            </a:r>
            <a:r>
              <a:rPr lang="en-US" sz="1800" b="0" i="0" dirty="0">
                <a:effectLst/>
                <a:latin typeface="Calibri" panose="020F0502020204030204" pitchFamily="34" charset="0"/>
              </a:rPr>
              <a:t> With the grid in place, the next step is to collect aerial view images along the grid points. This is accomplished by utilizing the Google Static Maps API, a valuable resource for accessing high-resolution aerial imagery. The API allows researchers to request images for specific coordinates within the grid. These aerial images provide a top-down perspective of the ROI, contributing to the creation of the digital twin and facilitating the analysis of foliage patterns.</a:t>
            </a: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r>
              <a:rPr lang="en-US" sz="1800" b="1" i="0" dirty="0">
                <a:effectLst/>
                <a:latin typeface="Calibri" panose="020F0502020204030204" pitchFamily="34" charset="0"/>
              </a:rPr>
              <a:t>Street View Image Collection with Google Street View Static API:</a:t>
            </a:r>
            <a:r>
              <a:rPr lang="en-US" sz="1800" b="0" i="0" dirty="0">
                <a:effectLst/>
                <a:latin typeface="Calibri" panose="020F0502020204030204" pitchFamily="34" charset="0"/>
              </a:rPr>
              <a:t> In addition to aerial views, capturing street-level data is essential for comprehensive digital twin creation. This is where the Google Street View Static API comes into play. Researchers can collect street view images along the lines defined by the grid, providing valuable information about the environment's ground-level characteristics. Street view images help in understanding how foliage interacts with urban infrastructure and road networks.</a:t>
            </a: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endParaRPr lang="en-US" sz="1800" b="1" i="0" dirty="0">
              <a:effectLst/>
              <a:latin typeface="Calibri" panose="020F0502020204030204" pitchFamily="34" charset="0"/>
            </a:endParaRPr>
          </a:p>
          <a:p>
            <a:pPr marL="800100" lvl="1" indent="-342900" rtl="0" fontAlgn="ctr">
              <a:spcBef>
                <a:spcPts val="0"/>
              </a:spcBef>
              <a:spcAft>
                <a:spcPts val="0"/>
              </a:spcAft>
              <a:buFont typeface="+mj-lt"/>
              <a:buAutoNum type="arabicPeriod"/>
            </a:pPr>
            <a:r>
              <a:rPr lang="en-US" sz="1800" b="1" i="0" dirty="0">
                <a:effectLst/>
                <a:latin typeface="Calibri" panose="020F0502020204030204" pitchFamily="34" charset="0"/>
              </a:rPr>
              <a:t>Annotation with VGG Image Annotator (VIA):</a:t>
            </a:r>
            <a:r>
              <a:rPr lang="en-US" sz="1800" b="0" i="0" dirty="0">
                <a:effectLst/>
                <a:latin typeface="Calibri" panose="020F0502020204030204" pitchFamily="34" charset="0"/>
              </a:rPr>
              <a:t> To train machine learning models for foliage detection, it is crucial to label the collected images. The VGG Image Annotator (VIA) is a user-friendly and efficient tool for adding annotations to the images. Annotations typically include markings or labels indicating the presence or absence of foliage, specific types of vegetation, or any other relevant information. This annotated dataset serves as the training data for the machine learning models, enabling them to learn and recognize foliage accurately.</a:t>
            </a:r>
            <a:endParaRPr lang="en-US" sz="1800" b="1" i="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Following these steps will enable us to create a comprehensive digital twin of the selected region by leveraging aerial imagery as well as street view images. This digital twin, enriched with foliage data, serves as a valuable resource for a wide range of applications, including network planning, environmental monitoring, and urban development.</a:t>
            </a:r>
          </a:p>
          <a:p>
            <a:endParaRPr lang="en-US" dirty="0"/>
          </a:p>
        </p:txBody>
      </p:sp>
      <p:sp>
        <p:nvSpPr>
          <p:cNvPr id="4" name="Slide Number Placeholder 3"/>
          <p:cNvSpPr>
            <a:spLocks noGrp="1"/>
          </p:cNvSpPr>
          <p:nvPr>
            <p:ph type="sldNum" sz="quarter" idx="5"/>
          </p:nvPr>
        </p:nvSpPr>
        <p:spPr/>
        <p:txBody>
          <a:bodyPr/>
          <a:lstStyle/>
          <a:p>
            <a:fld id="{68F5161D-4EF3-6E47-8222-835AED75C68F}" type="slidenum">
              <a:rPr lang="en-US" smtClean="0"/>
              <a:t>3</a:t>
            </a:fld>
            <a:endParaRPr lang="en-US"/>
          </a:p>
        </p:txBody>
      </p:sp>
    </p:spTree>
    <p:extLst>
      <p:ext uri="{BB962C8B-B14F-4D97-AF65-F5344CB8AC3E}">
        <p14:creationId xmlns:p14="http://schemas.microsoft.com/office/powerpoint/2010/main" val="1661961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dirty="0">
                <a:effectLst/>
                <a:latin typeface="Calibri" panose="020F0502020204030204" pitchFamily="34" charset="0"/>
              </a:rPr>
              <a:t>Developing a robust data analysis strategy is essential after collecting the relevant data for creating a digital twin for foliage. The analysis phase aims to extract meaningful insights, detect patterns, and prepare the data for use in various applications, such as network planning or ecological studies. Here's a data analysis strategy for this purpose:</a:t>
            </a:r>
          </a:p>
          <a:p>
            <a:pPr rtl="0" fontAlgn="ctr">
              <a:spcBef>
                <a:spcPts val="0"/>
              </a:spcBef>
              <a:spcAft>
                <a:spcPts val="0"/>
              </a:spcAft>
              <a:buFont typeface="+mj-lt"/>
              <a:buAutoNum type="arabicPeriod"/>
            </a:pPr>
            <a:r>
              <a:rPr lang="en-US" sz="1100" b="0" i="0" dirty="0">
                <a:effectLst/>
                <a:latin typeface="Calibri" panose="020F0502020204030204" pitchFamily="34" charset="0"/>
              </a:rPr>
              <a:t>Data preprocessing:</a:t>
            </a:r>
          </a:p>
          <a:p>
            <a:pPr marL="742950" lvl="1" indent="-28575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Data Cleaning: Start by cleaning the collected images and annotations. Remove any duplicates, artifacts, or irrelevant images. Ensure that the annotation data is an accurate and consistent representation of foliage/vegetation/trees.</a:t>
            </a:r>
          </a:p>
          <a:p>
            <a:pPr marL="742950" lvl="1" indent="-28575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Data Formatting: Standardize the data format, making it compatible with the tools and libraries you plan to use for analysis. Here is a standard format of 640x640 pixels and standard image channels.</a:t>
            </a:r>
          </a:p>
          <a:p>
            <a:pPr rtl="0" fontAlgn="ctr">
              <a:spcBef>
                <a:spcPts val="0"/>
              </a:spcBef>
              <a:spcAft>
                <a:spcPts val="0"/>
              </a:spcAft>
              <a:buFont typeface="+mj-lt"/>
              <a:buAutoNum type="arabicPeriod"/>
            </a:pPr>
            <a:r>
              <a:rPr lang="en-US" sz="1100" b="0" i="0" dirty="0">
                <a:effectLst/>
                <a:latin typeface="Calibri" panose="020F0502020204030204" pitchFamily="34" charset="0"/>
              </a:rPr>
              <a:t>Image Feature Extraction:</a:t>
            </a:r>
          </a:p>
          <a:p>
            <a:pPr marL="742950" lvl="1" indent="-28575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Feature Extraction: Apply image processing techniques to extract relevant features from images. This could involve extracting color information, texture, and shape characteristics from foliage.</a:t>
            </a:r>
          </a:p>
          <a:p>
            <a:pPr marL="742950" lvl="1" indent="-28575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Dimensionality Reduction: If the dataset is large, consider techniques like Principal Component Analysis (PCA) to reduce the dimensionality of the feature vectors.</a:t>
            </a:r>
          </a:p>
          <a:p>
            <a:pPr rtl="0" fontAlgn="ctr">
              <a:spcBef>
                <a:spcPts val="0"/>
              </a:spcBef>
              <a:spcAft>
                <a:spcPts val="0"/>
              </a:spcAft>
              <a:buFont typeface="+mj-lt"/>
              <a:buAutoNum type="arabicPeriod"/>
            </a:pPr>
            <a:r>
              <a:rPr lang="en-US" sz="1100" b="0" i="0" dirty="0">
                <a:effectLst/>
                <a:latin typeface="Calibri" panose="020F0502020204030204" pitchFamily="34" charset="0"/>
              </a:rPr>
              <a:t>Machine Learning Model Training:</a:t>
            </a:r>
          </a:p>
          <a:p>
            <a:pPr marL="742950" lvl="1" indent="-28575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Model Selection: Develop and train a computer vision model based on mask RCNN to identify and segment foliage in the input images.</a:t>
            </a:r>
          </a:p>
          <a:p>
            <a:pPr marL="742950" lvl="1" indent="-28575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Training and Validation: Split the dataset into training and validation sets (80% for training, 20% for validation). Training the machine learning model on the training set and validating its performance using the validation set. Fine-tune the model to improve accuracy.</a:t>
            </a:r>
          </a:p>
          <a:p>
            <a:pPr rtl="0" fontAlgn="ctr">
              <a:spcBef>
                <a:spcPts val="0"/>
              </a:spcBef>
              <a:spcAft>
                <a:spcPts val="0"/>
              </a:spcAft>
              <a:buFont typeface="+mj-lt"/>
              <a:buAutoNum type="arabicPeriod"/>
            </a:pPr>
            <a:r>
              <a:rPr lang="en-US" sz="1100" b="0" i="0" dirty="0">
                <a:effectLst/>
                <a:latin typeface="Calibri" panose="020F0502020204030204" pitchFamily="34" charset="0"/>
              </a:rPr>
              <a:t>Model Evaluation:</a:t>
            </a:r>
          </a:p>
          <a:p>
            <a:pPr marL="742950" lvl="1" indent="-28575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Testing Set: Reserve a separate testing dataset that the model has never seen during training. This ensures an unbiased evaluation.</a:t>
            </a:r>
          </a:p>
          <a:p>
            <a:pPr marL="742950" lvl="1" indent="-28575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Performance Metrics: Evaluate the model's performance using metrics such as accuracy, precision, recall, F1 score, Intersection over Union (</a:t>
            </a:r>
            <a:r>
              <a:rPr lang="en-US" sz="1100" b="0" i="0" dirty="0" err="1">
                <a:effectLst/>
                <a:latin typeface="Calibri" panose="020F0502020204030204" pitchFamily="34" charset="0"/>
              </a:rPr>
              <a:t>IoU</a:t>
            </a:r>
            <a:r>
              <a:rPr lang="en-US" sz="1100" b="0" i="0" dirty="0">
                <a:effectLst/>
                <a:latin typeface="Calibri" panose="020F0502020204030204" pitchFamily="34" charset="0"/>
              </a:rPr>
              <a:t>) and ROC curves. These metrics help assess the model's ability to detect foliage accurately.</a:t>
            </a:r>
          </a:p>
          <a:p>
            <a:pPr rtl="0" fontAlgn="ctr">
              <a:spcBef>
                <a:spcPts val="0"/>
              </a:spcBef>
              <a:spcAft>
                <a:spcPts val="0"/>
              </a:spcAft>
              <a:buFont typeface="+mj-lt"/>
              <a:buAutoNum type="arabicPeriod"/>
            </a:pPr>
            <a:r>
              <a:rPr lang="en-US" sz="1100" b="0" i="0" dirty="0">
                <a:effectLst/>
                <a:latin typeface="Calibri" panose="020F0502020204030204" pitchFamily="34" charset="0"/>
              </a:rPr>
              <a:t>Data Fusion and Integration:</a:t>
            </a:r>
          </a:p>
          <a:p>
            <a:pPr marL="742950" lvl="1" indent="-28575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Combine the information extracted from both aerial and street view images to create a comprehensive digital twin. This involves integrating foliage data from different perspectives to obtain a holistic view of the environment.</a:t>
            </a:r>
            <a:endParaRPr lang="en-US" sz="1100" b="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8F5161D-4EF3-6E47-8222-835AED75C68F}" type="slidenum">
              <a:rPr lang="en-US" smtClean="0"/>
              <a:t>4</a:t>
            </a:fld>
            <a:endParaRPr lang="en-US"/>
          </a:p>
        </p:txBody>
      </p:sp>
    </p:spTree>
    <p:extLst>
      <p:ext uri="{BB962C8B-B14F-4D97-AF65-F5344CB8AC3E}">
        <p14:creationId xmlns:p14="http://schemas.microsoft.com/office/powerpoint/2010/main" val="735640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rtl="0" fontAlgn="ctr">
              <a:spcBef>
                <a:spcPts val="0"/>
              </a:spcBef>
              <a:spcAft>
                <a:spcPts val="0"/>
              </a:spcAft>
              <a:buFont typeface="+mj-lt"/>
              <a:buAutoNum type="arabicPeriod" startAt="6"/>
            </a:pPr>
            <a:r>
              <a:rPr lang="en-US" sz="1100" b="1" i="0" dirty="0">
                <a:effectLst/>
                <a:latin typeface="Calibri" panose="020F0502020204030204" pitchFamily="34" charset="0"/>
              </a:rPr>
              <a:t>Spatial analysis:</a:t>
            </a:r>
          </a:p>
          <a:p>
            <a:pPr marL="685800" lvl="1" indent="-22860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Analyze the spatial distribution of foliage within the ROI. This can involve techniques like geospatial analysis and clustering to identify areas with high or low foliage density.</a:t>
            </a:r>
          </a:p>
          <a:p>
            <a:pPr marL="228600" indent="-228600" rtl="0" fontAlgn="ctr">
              <a:spcBef>
                <a:spcPts val="0"/>
              </a:spcBef>
              <a:spcAft>
                <a:spcPts val="0"/>
              </a:spcAft>
              <a:buFont typeface="+mj-lt"/>
              <a:buAutoNum type="arabicPeriod" startAt="6"/>
            </a:pPr>
            <a:r>
              <a:rPr lang="en-US" sz="1100" b="1" i="0" dirty="0">
                <a:effectLst/>
                <a:latin typeface="Calibri" panose="020F0502020204030204" pitchFamily="34" charset="0"/>
              </a:rPr>
              <a:t>Temporal analysis:</a:t>
            </a:r>
          </a:p>
          <a:p>
            <a:pPr marL="685800" lvl="1" indent="-22860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If data is collected over multiple time points, analyze temporal trends in foliage growth and changes. This is particularly relevant to ecological studies. </a:t>
            </a:r>
          </a:p>
          <a:p>
            <a:pPr marL="228600" indent="-228600" rtl="0" fontAlgn="ctr">
              <a:spcBef>
                <a:spcPts val="0"/>
              </a:spcBef>
              <a:spcAft>
                <a:spcPts val="0"/>
              </a:spcAft>
              <a:buFont typeface="+mj-lt"/>
              <a:buAutoNum type="arabicPeriod" startAt="6"/>
            </a:pPr>
            <a:r>
              <a:rPr lang="en-US" sz="1100" b="1" i="0" dirty="0">
                <a:effectLst/>
                <a:latin typeface="Calibri" panose="020F0502020204030204" pitchFamily="34" charset="0"/>
              </a:rPr>
              <a:t>Machine Learning Interpretability:</a:t>
            </a:r>
          </a:p>
          <a:p>
            <a:pPr marL="685800" lvl="1" indent="-22860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Ensure that the machine learning model’s decisions are interpretable. This involves techniques like feature visualization and saliency maps to understand which image regions contribute most to foliage detection.</a:t>
            </a:r>
          </a:p>
          <a:p>
            <a:pPr marL="228600" indent="-228600" rtl="0" fontAlgn="ctr">
              <a:spcBef>
                <a:spcPts val="0"/>
              </a:spcBef>
              <a:spcAft>
                <a:spcPts val="0"/>
              </a:spcAft>
              <a:buFont typeface="+mj-lt"/>
              <a:buAutoNum type="arabicPeriod" startAt="6"/>
            </a:pPr>
            <a:r>
              <a:rPr lang="en-US" sz="1100" b="1" i="0" dirty="0">
                <a:effectLst/>
                <a:latin typeface="Calibri" panose="020F0502020204030204" pitchFamily="34" charset="0"/>
              </a:rPr>
              <a:t>Geospatial Information Systems (GIS) Integration:</a:t>
            </a:r>
          </a:p>
          <a:p>
            <a:pPr marL="685800" lvl="1" indent="-22860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If available, integrate the foliage data with GIS </a:t>
            </a:r>
            <a:r>
              <a:rPr lang="en-US" sz="1100" b="0" i="0" kern="1200" dirty="0">
                <a:solidFill>
                  <a:schemeClr val="tx1"/>
                </a:solidFill>
                <a:effectLst/>
                <a:latin typeface="Calibri" panose="020F0502020204030204" pitchFamily="34" charset="0"/>
                <a:ea typeface="+mn-ea"/>
                <a:cs typeface="+mn-cs"/>
              </a:rPr>
              <a:t>information</a:t>
            </a:r>
            <a:r>
              <a:rPr lang="en-US" sz="1100" b="0" i="0" dirty="0">
                <a:effectLst/>
                <a:latin typeface="Calibri" panose="020F0502020204030204" pitchFamily="34" charset="0"/>
              </a:rPr>
              <a:t> to enable more advanced geospatial analyses. This can include overlaying foliage information on land cover data or urban development plans.</a:t>
            </a:r>
          </a:p>
          <a:p>
            <a:pPr marL="228600" indent="-228600" rtl="0" fontAlgn="ctr">
              <a:spcBef>
                <a:spcPts val="0"/>
              </a:spcBef>
              <a:spcAft>
                <a:spcPts val="0"/>
              </a:spcAft>
              <a:buFont typeface="+mj-lt"/>
              <a:buAutoNum type="arabicPeriod" startAt="6"/>
            </a:pPr>
            <a:r>
              <a:rPr lang="en-US" sz="1100" b="1" i="0" dirty="0">
                <a:effectLst/>
                <a:latin typeface="Calibri" panose="020F0502020204030204" pitchFamily="34" charset="0"/>
              </a:rPr>
              <a:t>Visualization and reporting:</a:t>
            </a:r>
          </a:p>
          <a:p>
            <a:pPr marL="685800" lvl="1" indent="-22860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Create visualizations to present the findings effectively. Utilize maps, charts, and graphs to communicate the </a:t>
            </a:r>
            <a:r>
              <a:rPr lang="en-US" sz="1100" b="0" i="0" dirty="0" err="1">
                <a:effectLst/>
                <a:latin typeface="Calibri" panose="020F0502020204030204" pitchFamily="34" charset="0"/>
              </a:rPr>
              <a:t>resultsto</a:t>
            </a:r>
            <a:r>
              <a:rPr lang="en-US" sz="1100" b="0" i="0" dirty="0">
                <a:effectLst/>
                <a:latin typeface="Calibri" panose="020F0502020204030204" pitchFamily="34" charset="0"/>
              </a:rPr>
              <a:t> stakeholders, decision-makers, or researchers.</a:t>
            </a:r>
          </a:p>
          <a:p>
            <a:pPr marL="685800" lvl="1" indent="-22860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Generate reports summarizing the key insights and findings from the analysis.</a:t>
            </a:r>
          </a:p>
          <a:p>
            <a:pPr marL="228600" indent="-228600" rtl="0" fontAlgn="ctr">
              <a:spcBef>
                <a:spcPts val="0"/>
              </a:spcBef>
              <a:spcAft>
                <a:spcPts val="0"/>
              </a:spcAft>
              <a:buFont typeface="+mj-lt"/>
              <a:buAutoNum type="arabicPeriod" startAt="6"/>
            </a:pPr>
            <a:r>
              <a:rPr lang="en-US" sz="1100" b="1" i="0" dirty="0">
                <a:effectLst/>
                <a:latin typeface="Calibri" panose="020F0502020204030204" pitchFamily="34" charset="0"/>
              </a:rPr>
              <a:t>Iterative Process:</a:t>
            </a:r>
          </a:p>
          <a:p>
            <a:pPr marL="685800" lvl="1" indent="-22860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Data analysis is often an iterative process. As you gain insights and refine your models, you may need to revisit previous steps to improve the quality of your digital twin and analysis.</a:t>
            </a:r>
          </a:p>
          <a:p>
            <a:pPr marL="228600" indent="-228600" rtl="0" fontAlgn="ctr">
              <a:spcBef>
                <a:spcPts val="0"/>
              </a:spcBef>
              <a:spcAft>
                <a:spcPts val="0"/>
              </a:spcAft>
              <a:buFont typeface="+mj-lt"/>
              <a:buAutoNum type="arabicPeriod" startAt="6"/>
            </a:pPr>
            <a:r>
              <a:rPr lang="en-US" sz="1100" b="1" i="0" dirty="0">
                <a:effectLst/>
                <a:latin typeface="Calibri" panose="020F0502020204030204" pitchFamily="34" charset="0"/>
              </a:rPr>
              <a:t>Validation and testing:</a:t>
            </a:r>
          </a:p>
          <a:p>
            <a:pPr marL="742950" lvl="1" indent="-285750" rtl="0" fontAlgn="ctr">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Times New Roman" panose="02020603050405020304" pitchFamily="18" charset="0"/>
              </a:rPr>
              <a:t>Conduct thorough validation and testing of the entire digital twin, ensuring that it accurately represents the environment and can be used effectively for its intended purpose</a:t>
            </a:r>
            <a:r>
              <a:rPr lang="en-US" sz="1100" b="0" i="0" dirty="0">
                <a:effectLst/>
                <a:latin typeface="Calibri" panose="020F0502020204030204" pitchFamily="34" charset="0"/>
              </a:rPr>
              <a:t>.</a:t>
            </a:r>
          </a:p>
          <a:p>
            <a:pPr marL="228600" indent="-228600" rtl="0" fontAlgn="ctr">
              <a:spcBef>
                <a:spcPts val="0"/>
              </a:spcBef>
              <a:spcAft>
                <a:spcPts val="0"/>
              </a:spcAft>
              <a:buFont typeface="+mj-lt"/>
              <a:buAutoNum type="arabicPeriod" startAt="6"/>
            </a:pPr>
            <a:r>
              <a:rPr lang="en-US" sz="1100" b="1" i="0" dirty="0">
                <a:effectLst/>
                <a:latin typeface="Calibri" panose="020F0502020204030204" pitchFamily="34" charset="0"/>
              </a:rPr>
              <a:t>Comparison with LiDAR or UAV Data:</a:t>
            </a:r>
          </a:p>
          <a:p>
            <a:pPr marL="685800" lvl="1" indent="-22860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Compare the foliage measurements obtained from the DT model with known LiDAR or UAV datasets.</a:t>
            </a:r>
          </a:p>
          <a:p>
            <a:pPr marL="685800" lvl="1" indent="-22860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Partition the study area into grids (e.g., one square meter) to facilitate comparisons.</a:t>
            </a:r>
          </a:p>
          <a:p>
            <a:pPr marL="685800" lvl="1" indent="-228600" rtl="0" fontAlgn="ctr">
              <a:spcBef>
                <a:spcPts val="0"/>
              </a:spcBef>
              <a:spcAft>
                <a:spcPts val="0"/>
              </a:spcAft>
              <a:buFont typeface="Courier New" panose="02070309020205020404" pitchFamily="49" charset="0"/>
              <a:buChar char="o"/>
            </a:pPr>
            <a:r>
              <a:rPr lang="en-US" sz="1100" b="0" i="0" dirty="0">
                <a:effectLst/>
                <a:latin typeface="Calibri" panose="020F0502020204030204" pitchFamily="34" charset="0"/>
              </a:rPr>
              <a:t>Visualize the intersection of foliage data from the DT model and LiDAR or UAV using Venn diagrams.</a:t>
            </a:r>
          </a:p>
          <a:p>
            <a:pPr marL="342900" marR="0">
              <a:spcBef>
                <a:spcPts val="0"/>
              </a:spcBef>
              <a:spcAft>
                <a:spcPts val="0"/>
              </a:spcAft>
            </a:pPr>
            <a:r>
              <a:rPr lang="en-US" sz="1100" dirty="0">
                <a:effectLst/>
                <a:latin typeface="Calibri" panose="020F0502020204030204" pitchFamily="34" charset="0"/>
              </a:rPr>
              <a:t> </a:t>
            </a:r>
          </a:p>
          <a:p>
            <a:pPr marL="0" marR="0">
              <a:spcBef>
                <a:spcPts val="0"/>
              </a:spcBef>
              <a:spcAft>
                <a:spcPts val="0"/>
              </a:spcAft>
            </a:pPr>
            <a:r>
              <a:rPr lang="en-US" sz="1100" dirty="0">
                <a:effectLst/>
                <a:latin typeface="Calibri" panose="020F0502020204030204" pitchFamily="34" charset="0"/>
              </a:rPr>
              <a:t>By following this data analysis strategy, you can extract valuable insights from the collected data and create a digital twin that serves as a powerful resource for applications ranging from network planning to ecological research.</a:t>
            </a:r>
          </a:p>
          <a:p>
            <a:endParaRPr lang="en-US" dirty="0"/>
          </a:p>
        </p:txBody>
      </p:sp>
      <p:sp>
        <p:nvSpPr>
          <p:cNvPr id="4" name="Slide Number Placeholder 3"/>
          <p:cNvSpPr>
            <a:spLocks noGrp="1"/>
          </p:cNvSpPr>
          <p:nvPr>
            <p:ph type="sldNum" sz="quarter" idx="5"/>
          </p:nvPr>
        </p:nvSpPr>
        <p:spPr/>
        <p:txBody>
          <a:bodyPr/>
          <a:lstStyle/>
          <a:p>
            <a:fld id="{68F5161D-4EF3-6E47-8222-835AED75C68F}" type="slidenum">
              <a:rPr lang="en-US" smtClean="0"/>
              <a:t>5</a:t>
            </a:fld>
            <a:endParaRPr lang="en-US"/>
          </a:p>
        </p:txBody>
      </p:sp>
    </p:spTree>
    <p:extLst>
      <p:ext uri="{BB962C8B-B14F-4D97-AF65-F5344CB8AC3E}">
        <p14:creationId xmlns:p14="http://schemas.microsoft.com/office/powerpoint/2010/main" val="297134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F5161D-4EF3-6E47-8222-835AED75C68F}" type="slidenum">
              <a:rPr lang="en-US" smtClean="0"/>
              <a:t>6</a:t>
            </a:fld>
            <a:endParaRPr lang="en-US"/>
          </a:p>
        </p:txBody>
      </p:sp>
    </p:spTree>
    <p:extLst>
      <p:ext uri="{BB962C8B-B14F-4D97-AF65-F5344CB8AC3E}">
        <p14:creationId xmlns:p14="http://schemas.microsoft.com/office/powerpoint/2010/main" val="3804168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 list of the resources used and the references that were cited in the process of conducting the study on the creation of the digital twin for foliage.</a:t>
            </a:r>
          </a:p>
        </p:txBody>
      </p:sp>
      <p:sp>
        <p:nvSpPr>
          <p:cNvPr id="4" name="Slide Number Placeholder 3"/>
          <p:cNvSpPr>
            <a:spLocks noGrp="1"/>
          </p:cNvSpPr>
          <p:nvPr>
            <p:ph type="sldNum" sz="quarter" idx="5"/>
          </p:nvPr>
        </p:nvSpPr>
        <p:spPr/>
        <p:txBody>
          <a:bodyPr/>
          <a:lstStyle/>
          <a:p>
            <a:fld id="{68F5161D-4EF3-6E47-8222-835AED75C68F}" type="slidenum">
              <a:rPr lang="en-US" smtClean="0"/>
              <a:t>8</a:t>
            </a:fld>
            <a:endParaRPr lang="en-US"/>
          </a:p>
        </p:txBody>
      </p:sp>
    </p:spTree>
    <p:extLst>
      <p:ext uri="{BB962C8B-B14F-4D97-AF65-F5344CB8AC3E}">
        <p14:creationId xmlns:p14="http://schemas.microsoft.com/office/powerpoint/2010/main" val="391044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 list of the resources used and the references that were cited in the process of conducting the study on the creation of the digital twin for foliage.</a:t>
            </a:r>
          </a:p>
        </p:txBody>
      </p:sp>
      <p:sp>
        <p:nvSpPr>
          <p:cNvPr id="4" name="Slide Number Placeholder 3"/>
          <p:cNvSpPr>
            <a:spLocks noGrp="1"/>
          </p:cNvSpPr>
          <p:nvPr>
            <p:ph type="sldNum" sz="quarter" idx="5"/>
          </p:nvPr>
        </p:nvSpPr>
        <p:spPr/>
        <p:txBody>
          <a:bodyPr/>
          <a:lstStyle/>
          <a:p>
            <a:fld id="{68F5161D-4EF3-6E47-8222-835AED75C68F}" type="slidenum">
              <a:rPr lang="en-US" smtClean="0"/>
              <a:t>9</a:t>
            </a:fld>
            <a:endParaRPr lang="en-US"/>
          </a:p>
        </p:txBody>
      </p:sp>
    </p:spTree>
    <p:extLst>
      <p:ext uri="{BB962C8B-B14F-4D97-AF65-F5344CB8AC3E}">
        <p14:creationId xmlns:p14="http://schemas.microsoft.com/office/powerpoint/2010/main" val="274177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 list of the resources used and the references that were cited in the process of conducting the study on the creation of the digital twin for foliage.</a:t>
            </a:r>
          </a:p>
        </p:txBody>
      </p:sp>
      <p:sp>
        <p:nvSpPr>
          <p:cNvPr id="4" name="Slide Number Placeholder 3"/>
          <p:cNvSpPr>
            <a:spLocks noGrp="1"/>
          </p:cNvSpPr>
          <p:nvPr>
            <p:ph type="sldNum" sz="quarter" idx="5"/>
          </p:nvPr>
        </p:nvSpPr>
        <p:spPr/>
        <p:txBody>
          <a:bodyPr/>
          <a:lstStyle/>
          <a:p>
            <a:fld id="{68F5161D-4EF3-6E47-8222-835AED75C68F}" type="slidenum">
              <a:rPr lang="en-US" smtClean="0"/>
              <a:t>10</a:t>
            </a:fld>
            <a:endParaRPr lang="en-US"/>
          </a:p>
        </p:txBody>
      </p:sp>
    </p:spTree>
    <p:extLst>
      <p:ext uri="{BB962C8B-B14F-4D97-AF65-F5344CB8AC3E}">
        <p14:creationId xmlns:p14="http://schemas.microsoft.com/office/powerpoint/2010/main" val="2601136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9A1B49-32C5-5D42-82AC-22732A081D69}"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FB17C8-9B7F-BE4D-A67E-B76A3238C6F7}" type="slidenum">
              <a:rPr lang="en-US" smtClean="0"/>
              <a:t>‹#›</a:t>
            </a:fld>
            <a:endParaRPr lang="en-US"/>
          </a:p>
        </p:txBody>
      </p:sp>
    </p:spTree>
    <p:extLst>
      <p:ext uri="{BB962C8B-B14F-4D97-AF65-F5344CB8AC3E}">
        <p14:creationId xmlns:p14="http://schemas.microsoft.com/office/powerpoint/2010/main" val="29776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9A1B49-32C5-5D42-82AC-22732A081D69}"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FB17C8-9B7F-BE4D-A67E-B76A3238C6F7}" type="slidenum">
              <a:rPr lang="en-US" smtClean="0"/>
              <a:t>‹#›</a:t>
            </a:fld>
            <a:endParaRPr lang="en-US"/>
          </a:p>
        </p:txBody>
      </p:sp>
    </p:spTree>
    <p:extLst>
      <p:ext uri="{BB962C8B-B14F-4D97-AF65-F5344CB8AC3E}">
        <p14:creationId xmlns:p14="http://schemas.microsoft.com/office/powerpoint/2010/main" val="1210046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9A1B49-32C5-5D42-82AC-22732A081D69}"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FB17C8-9B7F-BE4D-A67E-B76A3238C6F7}" type="slidenum">
              <a:rPr lang="en-US" smtClean="0"/>
              <a:t>‹#›</a:t>
            </a:fld>
            <a:endParaRPr lang="en-US"/>
          </a:p>
        </p:txBody>
      </p:sp>
    </p:spTree>
    <p:extLst>
      <p:ext uri="{BB962C8B-B14F-4D97-AF65-F5344CB8AC3E}">
        <p14:creationId xmlns:p14="http://schemas.microsoft.com/office/powerpoint/2010/main" val="3826346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9A1B49-32C5-5D42-82AC-22732A081D69}"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FB17C8-9B7F-BE4D-A67E-B76A3238C6F7}" type="slidenum">
              <a:rPr lang="en-US" smtClean="0"/>
              <a:t>‹#›</a:t>
            </a:fld>
            <a:endParaRPr lang="en-US"/>
          </a:p>
        </p:txBody>
      </p:sp>
    </p:spTree>
    <p:extLst>
      <p:ext uri="{BB962C8B-B14F-4D97-AF65-F5344CB8AC3E}">
        <p14:creationId xmlns:p14="http://schemas.microsoft.com/office/powerpoint/2010/main" val="2191441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9A1B49-32C5-5D42-82AC-22732A081D69}"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FB17C8-9B7F-BE4D-A67E-B76A3238C6F7}" type="slidenum">
              <a:rPr lang="en-US" smtClean="0"/>
              <a:t>‹#›</a:t>
            </a:fld>
            <a:endParaRPr lang="en-US"/>
          </a:p>
        </p:txBody>
      </p:sp>
    </p:spTree>
    <p:extLst>
      <p:ext uri="{BB962C8B-B14F-4D97-AF65-F5344CB8AC3E}">
        <p14:creationId xmlns:p14="http://schemas.microsoft.com/office/powerpoint/2010/main" val="336554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9A1B49-32C5-5D42-82AC-22732A081D69}"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FB17C8-9B7F-BE4D-A67E-B76A3238C6F7}" type="slidenum">
              <a:rPr lang="en-US" smtClean="0"/>
              <a:t>‹#›</a:t>
            </a:fld>
            <a:endParaRPr lang="en-US"/>
          </a:p>
        </p:txBody>
      </p:sp>
    </p:spTree>
    <p:extLst>
      <p:ext uri="{BB962C8B-B14F-4D97-AF65-F5344CB8AC3E}">
        <p14:creationId xmlns:p14="http://schemas.microsoft.com/office/powerpoint/2010/main" val="295618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9A1B49-32C5-5D42-82AC-22732A081D69}" type="datetimeFigureOut">
              <a:rPr lang="en-US" smtClean="0"/>
              <a:t>2/12/24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FB17C8-9B7F-BE4D-A67E-B76A3238C6F7}" type="slidenum">
              <a:rPr lang="en-US" smtClean="0"/>
              <a:t>‹#›</a:t>
            </a:fld>
            <a:endParaRPr lang="en-US"/>
          </a:p>
        </p:txBody>
      </p:sp>
    </p:spTree>
    <p:extLst>
      <p:ext uri="{BB962C8B-B14F-4D97-AF65-F5344CB8AC3E}">
        <p14:creationId xmlns:p14="http://schemas.microsoft.com/office/powerpoint/2010/main" val="2257778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9A1B49-32C5-5D42-82AC-22732A081D69}" type="datetimeFigureOut">
              <a:rPr lang="en-US" smtClean="0"/>
              <a:t>2/12/24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FB17C8-9B7F-BE4D-A67E-B76A3238C6F7}" type="slidenum">
              <a:rPr lang="en-US" smtClean="0"/>
              <a:t>‹#›</a:t>
            </a:fld>
            <a:endParaRPr lang="en-US"/>
          </a:p>
        </p:txBody>
      </p:sp>
    </p:spTree>
    <p:extLst>
      <p:ext uri="{BB962C8B-B14F-4D97-AF65-F5344CB8AC3E}">
        <p14:creationId xmlns:p14="http://schemas.microsoft.com/office/powerpoint/2010/main" val="266892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9A1B49-32C5-5D42-82AC-22732A081D69}" type="datetimeFigureOut">
              <a:rPr lang="en-US" smtClean="0"/>
              <a:t>2/12/24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FB17C8-9B7F-BE4D-A67E-B76A3238C6F7}" type="slidenum">
              <a:rPr lang="en-US" smtClean="0"/>
              <a:t>‹#›</a:t>
            </a:fld>
            <a:endParaRPr lang="en-US"/>
          </a:p>
        </p:txBody>
      </p:sp>
    </p:spTree>
    <p:extLst>
      <p:ext uri="{BB962C8B-B14F-4D97-AF65-F5344CB8AC3E}">
        <p14:creationId xmlns:p14="http://schemas.microsoft.com/office/powerpoint/2010/main" val="1180007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9A1B49-32C5-5D42-82AC-22732A081D69}"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FB17C8-9B7F-BE4D-A67E-B76A3238C6F7}" type="slidenum">
              <a:rPr lang="en-US" smtClean="0"/>
              <a:t>‹#›</a:t>
            </a:fld>
            <a:endParaRPr lang="en-US"/>
          </a:p>
        </p:txBody>
      </p:sp>
    </p:spTree>
    <p:extLst>
      <p:ext uri="{BB962C8B-B14F-4D97-AF65-F5344CB8AC3E}">
        <p14:creationId xmlns:p14="http://schemas.microsoft.com/office/powerpoint/2010/main" val="110274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9A1B49-32C5-5D42-82AC-22732A081D69}"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FB17C8-9B7F-BE4D-A67E-B76A3238C6F7}" type="slidenum">
              <a:rPr lang="en-US" smtClean="0"/>
              <a:t>‹#›</a:t>
            </a:fld>
            <a:endParaRPr lang="en-US"/>
          </a:p>
        </p:txBody>
      </p:sp>
    </p:spTree>
    <p:extLst>
      <p:ext uri="{BB962C8B-B14F-4D97-AF65-F5344CB8AC3E}">
        <p14:creationId xmlns:p14="http://schemas.microsoft.com/office/powerpoint/2010/main" val="307954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9A1B49-32C5-5D42-82AC-22732A081D69}" type="datetimeFigureOut">
              <a:rPr lang="en-US" smtClean="0"/>
              <a:t>2/12/24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FB17C8-9B7F-BE4D-A67E-B76A3238C6F7}" type="slidenum">
              <a:rPr lang="en-US" smtClean="0"/>
              <a:t>‹#›</a:t>
            </a:fld>
            <a:endParaRPr lang="en-US"/>
          </a:p>
        </p:txBody>
      </p:sp>
    </p:spTree>
    <p:extLst>
      <p:ext uri="{BB962C8B-B14F-4D97-AF65-F5344CB8AC3E}">
        <p14:creationId xmlns:p14="http://schemas.microsoft.com/office/powerpoint/2010/main" val="114543340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7.jpeg"/><Relationship Id="rId4" Type="http://schemas.openxmlformats.org/officeDocument/2006/relationships/diagramLayout" Target="../diagrams/layout1.xml"/><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22.png"/><Relationship Id="rId5" Type="http://schemas.openxmlformats.org/officeDocument/2006/relationships/diagramQuickStyle" Target="../diagrams/quickStyle6.xml"/><Relationship Id="rId10" Type="http://schemas.openxmlformats.org/officeDocument/2006/relationships/image" Target="../media/image21.png"/><Relationship Id="rId4" Type="http://schemas.openxmlformats.org/officeDocument/2006/relationships/diagramLayout" Target="../diagrams/layout6.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2.png"/><Relationship Id="rId5" Type="http://schemas.openxmlformats.org/officeDocument/2006/relationships/diagramQuickStyle" Target="../diagrams/quickStyle2.xml"/><Relationship Id="rId10" Type="http://schemas.openxmlformats.org/officeDocument/2006/relationships/image" Target="../media/image21.png"/><Relationship Id="rId4" Type="http://schemas.openxmlformats.org/officeDocument/2006/relationships/diagramLayout" Target="../diagrams/layout2.xml"/><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8.png"/><Relationship Id="rId4" Type="http://schemas.openxmlformats.org/officeDocument/2006/relationships/diagramLayout" Target="../diagrams/layout4.xml"/><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notesSlide" Target="../notesSlides/notesSlide6.xml"/><Relationship Id="rId16"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31.png"/><Relationship Id="rId5" Type="http://schemas.openxmlformats.org/officeDocument/2006/relationships/diagramQuickStyle" Target="../diagrams/quickStyle5.xml"/><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diagramLayout" Target="../diagrams/layout5.xml"/><Relationship Id="rId9" Type="http://schemas.openxmlformats.org/officeDocument/2006/relationships/image" Target="../media/image29.png"/><Relationship Id="rId14" Type="http://schemas.openxmlformats.org/officeDocument/2006/relationships/image" Target="../media/image34.sv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2.svg"/><Relationship Id="rId3" Type="http://schemas.microsoft.com/office/2007/relationships/media" Target="../media/media2.m4a"/><Relationship Id="rId7" Type="http://schemas.openxmlformats.org/officeDocument/2006/relationships/image" Target="../media/image4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audio" Target="../media/media2.m4a"/><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8A7BB-594E-1044-B95B-35AABCF8469F}"/>
              </a:ext>
            </a:extLst>
          </p:cNvPr>
          <p:cNvSpPr>
            <a:spLocks noGrp="1"/>
          </p:cNvSpPr>
          <p:nvPr>
            <p:ph type="title"/>
          </p:nvPr>
        </p:nvSpPr>
        <p:spPr>
          <a:xfrm>
            <a:off x="342900" y="156658"/>
            <a:ext cx="8407400" cy="1057277"/>
          </a:xfrm>
        </p:spPr>
        <p:txBody>
          <a:bodyPr>
            <a:normAutofit/>
          </a:bodyPr>
          <a:lstStyle/>
          <a:p>
            <a:r>
              <a:rPr lang="en-US" sz="5400" dirty="0"/>
              <a:t>Problem statement</a:t>
            </a:r>
          </a:p>
        </p:txBody>
      </p:sp>
      <p:graphicFrame>
        <p:nvGraphicFramePr>
          <p:cNvPr id="3077" name="Content Placeholder 2">
            <a:extLst>
              <a:ext uri="{FF2B5EF4-FFF2-40B4-BE49-F238E27FC236}">
                <a16:creationId xmlns:a16="http://schemas.microsoft.com/office/drawing/2014/main" id="{10DD5E76-987A-4736-6A95-4BDAFB6702B4}"/>
              </a:ext>
            </a:extLst>
          </p:cNvPr>
          <p:cNvGraphicFramePr>
            <a:graphicFrameLocks noGrp="1"/>
          </p:cNvGraphicFramePr>
          <p:nvPr>
            <p:ph idx="1"/>
            <p:extLst>
              <p:ext uri="{D42A27DB-BD31-4B8C-83A1-F6EECF244321}">
                <p14:modId xmlns:p14="http://schemas.microsoft.com/office/powerpoint/2010/main" val="1271565342"/>
              </p:ext>
            </p:extLst>
          </p:nvPr>
        </p:nvGraphicFramePr>
        <p:xfrm>
          <a:off x="342900" y="1422402"/>
          <a:ext cx="6332209" cy="5070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41BCD9EB-B845-8A4C-99A3-6A74F999D0AB}"/>
              </a:ext>
            </a:extLst>
          </p:cNvPr>
          <p:cNvGrpSpPr/>
          <p:nvPr/>
        </p:nvGrpSpPr>
        <p:grpSpPr>
          <a:xfrm>
            <a:off x="7007605" y="3160438"/>
            <a:ext cx="5130800" cy="2800690"/>
            <a:chOff x="9905996" y="5206195"/>
            <a:chExt cx="2133601" cy="1624246"/>
          </a:xfrm>
        </p:grpSpPr>
        <p:pic>
          <p:nvPicPr>
            <p:cNvPr id="14" name="Picture 13" descr="A city with trees and buildings&#10;&#10;Description automatically generated with medium confidence">
              <a:extLst>
                <a:ext uri="{FF2B5EF4-FFF2-40B4-BE49-F238E27FC236}">
                  <a16:creationId xmlns:a16="http://schemas.microsoft.com/office/drawing/2014/main" id="{0C6A14FE-C43F-F146-912E-D4E3205A17AE}"/>
                </a:ext>
              </a:extLst>
            </p:cNvPr>
            <p:cNvPicPr>
              <a:picLocks noChangeAspect="1"/>
            </p:cNvPicPr>
            <p:nvPr/>
          </p:nvPicPr>
          <p:blipFill>
            <a:blip r:embed="rId8"/>
            <a:stretch>
              <a:fillRect/>
            </a:stretch>
          </p:blipFill>
          <p:spPr>
            <a:xfrm>
              <a:off x="9905996" y="5264612"/>
              <a:ext cx="2133601" cy="1453303"/>
            </a:xfrm>
            <a:prstGeom prst="rect">
              <a:avLst/>
            </a:prstGeom>
          </p:spPr>
        </p:pic>
        <p:sp>
          <p:nvSpPr>
            <p:cNvPr id="12" name="TextBox 11">
              <a:extLst>
                <a:ext uri="{FF2B5EF4-FFF2-40B4-BE49-F238E27FC236}">
                  <a16:creationId xmlns:a16="http://schemas.microsoft.com/office/drawing/2014/main" id="{BB5EA4EE-1C04-5341-BDC7-467D461852D7}"/>
                </a:ext>
              </a:extLst>
            </p:cNvPr>
            <p:cNvSpPr txBox="1"/>
            <p:nvPr/>
          </p:nvSpPr>
          <p:spPr>
            <a:xfrm>
              <a:off x="9905996" y="6696571"/>
              <a:ext cx="1449991" cy="133870"/>
            </a:xfrm>
            <a:prstGeom prst="rect">
              <a:avLst/>
            </a:prstGeom>
            <a:noFill/>
          </p:spPr>
          <p:txBody>
            <a:bodyPr wrap="square">
              <a:spAutoFit/>
            </a:bodyPr>
            <a:lstStyle/>
            <a:p>
              <a:r>
                <a:rPr lang="en-US" sz="900" i="1" dirty="0">
                  <a:solidFill>
                    <a:srgbClr val="000000"/>
                  </a:solidFill>
                  <a:effectLst/>
                  <a:latin typeface="Times New Roman" panose="02020603050405020304" pitchFamily="18" charset="0"/>
                  <a:ea typeface="Times New Roman" panose="02020603050405020304" pitchFamily="18" charset="0"/>
                </a:rPr>
                <a:t>Note.</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i="0" dirty="0">
                  <a:solidFill>
                    <a:srgbClr val="000000"/>
                  </a:solidFill>
                  <a:effectLst/>
                  <a:latin typeface="Times New Roman" panose="02020603050405020304" pitchFamily="18" charset="0"/>
                  <a:ea typeface="Times New Roman" panose="02020603050405020304" pitchFamily="18" charset="0"/>
                </a:rPr>
                <a:t>MWC23 – Intelligent</a:t>
              </a:r>
              <a:r>
                <a:rPr lang="en-US" sz="900" dirty="0">
                  <a:solidFill>
                    <a:srgbClr val="000000"/>
                  </a:solidFill>
                  <a:effectLst/>
                  <a:latin typeface="Times New Roman" panose="02020603050405020304" pitchFamily="18" charset="0"/>
                  <a:ea typeface="Times New Roman" panose="02020603050405020304" pitchFamily="18" charset="0"/>
                </a:rPr>
                <a:t>, 2023).</a:t>
              </a:r>
              <a:r>
                <a:rPr lang="en-US" sz="900" dirty="0">
                  <a:effectLst/>
                </a:rPr>
                <a:t> </a:t>
              </a:r>
              <a:endParaRPr lang="en-US" sz="900" dirty="0"/>
            </a:p>
          </p:txBody>
        </p:sp>
        <p:sp>
          <p:nvSpPr>
            <p:cNvPr id="15" name="TextBox 14">
              <a:extLst>
                <a:ext uri="{FF2B5EF4-FFF2-40B4-BE49-F238E27FC236}">
                  <a16:creationId xmlns:a16="http://schemas.microsoft.com/office/drawing/2014/main" id="{D909D1C8-73F4-2A40-9FBF-057B4B1775A1}"/>
                </a:ext>
              </a:extLst>
            </p:cNvPr>
            <p:cNvSpPr txBox="1"/>
            <p:nvPr/>
          </p:nvSpPr>
          <p:spPr>
            <a:xfrm>
              <a:off x="9905996" y="5206195"/>
              <a:ext cx="1607510" cy="191286"/>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latin typeface="Times New Roman" panose="02020603050405020304" pitchFamily="18" charset="0"/>
                  <a:ea typeface="Times New Roman" panose="02020603050405020304" pitchFamily="18" charset="0"/>
                </a:rPr>
                <a:t>Figure 1</a:t>
              </a:r>
              <a:r>
                <a:rPr lang="en-US" sz="900" b="1" dirty="0">
                  <a:latin typeface="Times New Roman" panose="02020603050405020304" pitchFamily="18" charset="0"/>
                  <a:ea typeface="Times New Roman" panose="02020603050405020304" pitchFamily="18" charset="0"/>
                </a:rPr>
                <a:t> </a:t>
              </a:r>
              <a:r>
                <a:rPr lang="en-US" sz="900" dirty="0">
                  <a:solidFill>
                    <a:srgbClr val="000000"/>
                  </a:solidFill>
                  <a:effectLst/>
                  <a:latin typeface="Times New Roman" panose="02020603050405020304" pitchFamily="18" charset="0"/>
                  <a:ea typeface="Times New Roman" panose="02020603050405020304" pitchFamily="18" charset="0"/>
                </a:rPr>
                <a:t>Digital Twin Representation of Foliage</a:t>
              </a:r>
              <a:r>
                <a:rPr lang="en-US" sz="900" dirty="0">
                  <a:effectLst/>
                </a:rPr>
                <a:t> </a:t>
              </a:r>
              <a:endParaRPr lang="en-US" sz="900" dirty="0"/>
            </a:p>
          </p:txBody>
        </p:sp>
      </p:grpSp>
      <p:grpSp>
        <p:nvGrpSpPr>
          <p:cNvPr id="6" name="Group 5">
            <a:extLst>
              <a:ext uri="{FF2B5EF4-FFF2-40B4-BE49-F238E27FC236}">
                <a16:creationId xmlns:a16="http://schemas.microsoft.com/office/drawing/2014/main" id="{FCBC27DC-6529-8641-8A4D-0554FCF65BEB}"/>
              </a:ext>
            </a:extLst>
          </p:cNvPr>
          <p:cNvGrpSpPr/>
          <p:nvPr/>
        </p:nvGrpSpPr>
        <p:grpSpPr>
          <a:xfrm>
            <a:off x="7007604" y="445849"/>
            <a:ext cx="5130801" cy="2086158"/>
            <a:chOff x="7007604" y="445849"/>
            <a:chExt cx="5130801" cy="2086158"/>
          </a:xfrm>
        </p:grpSpPr>
        <p:grpSp>
          <p:nvGrpSpPr>
            <p:cNvPr id="10" name="Group 9">
              <a:extLst>
                <a:ext uri="{FF2B5EF4-FFF2-40B4-BE49-F238E27FC236}">
                  <a16:creationId xmlns:a16="http://schemas.microsoft.com/office/drawing/2014/main" id="{E23D1325-164C-D14D-9DE5-55ED032D2568}"/>
                </a:ext>
              </a:extLst>
            </p:cNvPr>
            <p:cNvGrpSpPr/>
            <p:nvPr/>
          </p:nvGrpSpPr>
          <p:grpSpPr>
            <a:xfrm>
              <a:off x="7007604" y="445849"/>
              <a:ext cx="5130801" cy="1917335"/>
              <a:chOff x="7007604" y="445849"/>
              <a:chExt cx="5130801" cy="1917335"/>
            </a:xfrm>
          </p:grpSpPr>
          <p:grpSp>
            <p:nvGrpSpPr>
              <p:cNvPr id="8" name="Group 7">
                <a:extLst>
                  <a:ext uri="{FF2B5EF4-FFF2-40B4-BE49-F238E27FC236}">
                    <a16:creationId xmlns:a16="http://schemas.microsoft.com/office/drawing/2014/main" id="{0E7B3AF4-E029-B34E-AC48-286EFC3596FA}"/>
                  </a:ext>
                </a:extLst>
              </p:cNvPr>
              <p:cNvGrpSpPr/>
              <p:nvPr/>
            </p:nvGrpSpPr>
            <p:grpSpPr>
              <a:xfrm>
                <a:off x="7007605" y="775684"/>
                <a:ext cx="5130800" cy="1587500"/>
                <a:chOff x="3530600" y="2635250"/>
                <a:chExt cx="5130800" cy="1587500"/>
              </a:xfrm>
            </p:grpSpPr>
            <p:pic>
              <p:nvPicPr>
                <p:cNvPr id="4" name="Picture 3" descr="A collage of a building&#10;&#10;Description automatically generated">
                  <a:extLst>
                    <a:ext uri="{FF2B5EF4-FFF2-40B4-BE49-F238E27FC236}">
                      <a16:creationId xmlns:a16="http://schemas.microsoft.com/office/drawing/2014/main" id="{53FE4C96-100D-8347-B8D8-37FA533290DA}"/>
                    </a:ext>
                  </a:extLst>
                </p:cNvPr>
                <p:cNvPicPr>
                  <a:picLocks noChangeAspect="1"/>
                </p:cNvPicPr>
                <p:nvPr/>
              </p:nvPicPr>
              <p:blipFill>
                <a:blip r:embed="rId9"/>
                <a:stretch>
                  <a:fillRect/>
                </a:stretch>
              </p:blipFill>
              <p:spPr>
                <a:xfrm>
                  <a:off x="3530600" y="2635250"/>
                  <a:ext cx="5130800" cy="1587500"/>
                </a:xfrm>
                <a:prstGeom prst="rect">
                  <a:avLst/>
                </a:prstGeom>
              </p:spPr>
            </p:pic>
            <p:pic>
              <p:nvPicPr>
                <p:cNvPr id="26" name="Picture 6" descr="Google Street View in the United States - Wikipedia">
                  <a:extLst>
                    <a:ext uri="{FF2B5EF4-FFF2-40B4-BE49-F238E27FC236}">
                      <a16:creationId xmlns:a16="http://schemas.microsoft.com/office/drawing/2014/main" id="{886190FB-F8E9-134B-80D4-99DD6CD167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9107" y="2635250"/>
                  <a:ext cx="822293" cy="59170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2A83E5B5-E5E0-EA4E-8139-AA9FC75F512D}"/>
                  </a:ext>
                </a:extLst>
              </p:cNvPr>
              <p:cNvSpPr txBox="1"/>
              <p:nvPr/>
            </p:nvSpPr>
            <p:spPr>
              <a:xfrm>
                <a:off x="7007604" y="445849"/>
                <a:ext cx="3865677" cy="329835"/>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latin typeface="Times New Roman" panose="02020603050405020304" pitchFamily="18" charset="0"/>
                    <a:ea typeface="Times New Roman" panose="02020603050405020304" pitchFamily="18" charset="0"/>
                  </a:rPr>
                  <a:t>Figure 5</a:t>
                </a:r>
                <a:r>
                  <a:rPr lang="en-US" sz="900" b="1" dirty="0">
                    <a:latin typeface="Times New Roman" panose="02020603050405020304" pitchFamily="18" charset="0"/>
                    <a:ea typeface="Times New Roman" panose="02020603050405020304" pitchFamily="18" charset="0"/>
                  </a:rPr>
                  <a:t> </a:t>
                </a:r>
                <a:r>
                  <a:rPr lang="en-US" sz="900" dirty="0">
                    <a:solidFill>
                      <a:srgbClr val="000000"/>
                    </a:solidFill>
                    <a:effectLst/>
                    <a:latin typeface="Times New Roman" panose="02020603050405020304" pitchFamily="18" charset="0"/>
                    <a:ea typeface="Times New Roman" panose="02020603050405020304" pitchFamily="18" charset="0"/>
                  </a:rPr>
                  <a:t>Google aerial and street view images</a:t>
                </a:r>
                <a:endParaRPr lang="en-US" sz="900" dirty="0"/>
              </a:p>
            </p:txBody>
          </p:sp>
        </p:grpSp>
        <p:sp>
          <p:nvSpPr>
            <p:cNvPr id="3" name="TextBox 2">
              <a:extLst>
                <a:ext uri="{FF2B5EF4-FFF2-40B4-BE49-F238E27FC236}">
                  <a16:creationId xmlns:a16="http://schemas.microsoft.com/office/drawing/2014/main" id="{74094831-77B4-B246-B9F5-9F705767CFF0}"/>
                </a:ext>
              </a:extLst>
            </p:cNvPr>
            <p:cNvSpPr txBox="1"/>
            <p:nvPr/>
          </p:nvSpPr>
          <p:spPr>
            <a:xfrm>
              <a:off x="7315200" y="2224230"/>
              <a:ext cx="2008682" cy="307777"/>
            </a:xfrm>
            <a:prstGeom prst="rect">
              <a:avLst/>
            </a:prstGeom>
            <a:solidFill>
              <a:schemeClr val="bg1"/>
            </a:solidFill>
          </p:spPr>
          <p:txBody>
            <a:bodyPr wrap="square" rtlCol="0">
              <a:spAutoFit/>
            </a:bodyPr>
            <a:lstStyle/>
            <a:p>
              <a:r>
                <a:rPr lang="en-US" sz="1400" dirty="0"/>
                <a:t>(a) Aerial perspective</a:t>
              </a:r>
            </a:p>
          </p:txBody>
        </p:sp>
        <p:sp>
          <p:nvSpPr>
            <p:cNvPr id="16" name="TextBox 15">
              <a:extLst>
                <a:ext uri="{FF2B5EF4-FFF2-40B4-BE49-F238E27FC236}">
                  <a16:creationId xmlns:a16="http://schemas.microsoft.com/office/drawing/2014/main" id="{0DD7A82B-DCC2-9342-BD18-E262E98F41F1}"/>
                </a:ext>
              </a:extLst>
            </p:cNvPr>
            <p:cNvSpPr txBox="1"/>
            <p:nvPr/>
          </p:nvSpPr>
          <p:spPr>
            <a:xfrm>
              <a:off x="9748557" y="2224230"/>
              <a:ext cx="2344878" cy="307777"/>
            </a:xfrm>
            <a:prstGeom prst="rect">
              <a:avLst/>
            </a:prstGeom>
            <a:solidFill>
              <a:schemeClr val="bg1"/>
            </a:solidFill>
          </p:spPr>
          <p:txBody>
            <a:bodyPr wrap="square" rtlCol="0">
              <a:spAutoFit/>
            </a:bodyPr>
            <a:lstStyle/>
            <a:p>
              <a:r>
                <a:rPr lang="en-US" sz="1400" dirty="0"/>
                <a:t>(b) Street view perspective</a:t>
              </a:r>
            </a:p>
          </p:txBody>
        </p:sp>
      </p:grpSp>
    </p:spTree>
    <p:extLst>
      <p:ext uri="{BB962C8B-B14F-4D97-AF65-F5344CB8AC3E}">
        <p14:creationId xmlns:p14="http://schemas.microsoft.com/office/powerpoint/2010/main" val="108027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3077">
                                            <p:graphicEl>
                                              <a:dgm id="{2879243A-449E-4295-9103-5053A1F49521}"/>
                                            </p:graphicEl>
                                          </p:spTgt>
                                        </p:tgtEl>
                                        <p:attrNameLst>
                                          <p:attrName>style.visibility</p:attrName>
                                        </p:attrNameLst>
                                      </p:cBhvr>
                                      <p:to>
                                        <p:strVal val="visible"/>
                                      </p:to>
                                    </p:set>
                                    <p:anim calcmode="lin" valueType="num">
                                      <p:cBhvr additive="base">
                                        <p:cTn id="9" dur="500" fill="hold"/>
                                        <p:tgtEl>
                                          <p:spTgt spid="3077">
                                            <p:graphicEl>
                                              <a:dgm id="{2879243A-449E-4295-9103-5053A1F49521}"/>
                                            </p:graphicEl>
                                          </p:spTgt>
                                        </p:tgtEl>
                                        <p:attrNameLst>
                                          <p:attrName>ppt_x</p:attrName>
                                        </p:attrNameLst>
                                      </p:cBhvr>
                                      <p:tavLst>
                                        <p:tav tm="0">
                                          <p:val>
                                            <p:strVal val="#ppt_x"/>
                                          </p:val>
                                        </p:tav>
                                        <p:tav tm="100000">
                                          <p:val>
                                            <p:strVal val="#ppt_x"/>
                                          </p:val>
                                        </p:tav>
                                      </p:tavLst>
                                    </p:anim>
                                    <p:anim calcmode="lin" valueType="num">
                                      <p:cBhvr additive="base">
                                        <p:cTn id="10" dur="500" fill="hold"/>
                                        <p:tgtEl>
                                          <p:spTgt spid="3077">
                                            <p:graphicEl>
                                              <a:dgm id="{2879243A-449E-4295-9103-5053A1F49521}"/>
                                            </p:graphicEl>
                                          </p:spTgt>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077">
                                            <p:graphicEl>
                                              <a:dgm id="{CEF7CA9A-C6B7-4D7F-ACFF-570A8773A5F5}"/>
                                            </p:graphicEl>
                                          </p:spTgt>
                                        </p:tgtEl>
                                        <p:attrNameLst>
                                          <p:attrName>style.visibility</p:attrName>
                                        </p:attrNameLst>
                                      </p:cBhvr>
                                      <p:to>
                                        <p:strVal val="visible"/>
                                      </p:to>
                                    </p:set>
                                    <p:anim calcmode="lin" valueType="num">
                                      <p:cBhvr additive="base">
                                        <p:cTn id="13" dur="500" fill="hold"/>
                                        <p:tgtEl>
                                          <p:spTgt spid="3077">
                                            <p:graphicEl>
                                              <a:dgm id="{CEF7CA9A-C6B7-4D7F-ACFF-570A8773A5F5}"/>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7">
                                            <p:graphicEl>
                                              <a:dgm id="{CEF7CA9A-C6B7-4D7F-ACFF-570A8773A5F5}"/>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077">
                                            <p:graphicEl>
                                              <a:dgm id="{E1F2185C-DF18-495E-9E03-C4F6BD929EB5}"/>
                                            </p:graphicEl>
                                          </p:spTgt>
                                        </p:tgtEl>
                                        <p:attrNameLst>
                                          <p:attrName>style.visibility</p:attrName>
                                        </p:attrNameLst>
                                      </p:cBhvr>
                                      <p:to>
                                        <p:strVal val="visible"/>
                                      </p:to>
                                    </p:set>
                                    <p:anim calcmode="lin" valueType="num">
                                      <p:cBhvr additive="base">
                                        <p:cTn id="17" dur="500" fill="hold"/>
                                        <p:tgtEl>
                                          <p:spTgt spid="3077">
                                            <p:graphicEl>
                                              <a:dgm id="{E1F2185C-DF18-495E-9E03-C4F6BD929EB5}"/>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77">
                                            <p:graphicEl>
                                              <a:dgm id="{E1F2185C-DF18-495E-9E03-C4F6BD929EB5}"/>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077">
                                            <p:graphicEl>
                                              <a:dgm id="{3F9403E4-1638-48BE-BC83-89A42A6D22C7}"/>
                                            </p:graphicEl>
                                          </p:spTgt>
                                        </p:tgtEl>
                                        <p:attrNameLst>
                                          <p:attrName>style.visibility</p:attrName>
                                        </p:attrNameLst>
                                      </p:cBhvr>
                                      <p:to>
                                        <p:strVal val="visible"/>
                                      </p:to>
                                    </p:set>
                                    <p:anim calcmode="lin" valueType="num">
                                      <p:cBhvr additive="base">
                                        <p:cTn id="21" dur="500" fill="hold"/>
                                        <p:tgtEl>
                                          <p:spTgt spid="3077">
                                            <p:graphicEl>
                                              <a:dgm id="{3F9403E4-1638-48BE-BC83-89A42A6D22C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3077">
                                            <p:graphicEl>
                                              <a:dgm id="{3F9403E4-1638-48BE-BC83-89A42A6D22C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077">
                                            <p:graphicEl>
                                              <a:dgm id="{4993CEF0-0184-4E3A-A5A1-80EFF5F3187A}"/>
                                            </p:graphicEl>
                                          </p:spTgt>
                                        </p:tgtEl>
                                        <p:attrNameLst>
                                          <p:attrName>style.visibility</p:attrName>
                                        </p:attrNameLst>
                                      </p:cBhvr>
                                      <p:to>
                                        <p:strVal val="visible"/>
                                      </p:to>
                                    </p:set>
                                    <p:anim calcmode="lin" valueType="num">
                                      <p:cBhvr additive="base">
                                        <p:cTn id="25" dur="500" fill="hold"/>
                                        <p:tgtEl>
                                          <p:spTgt spid="3077">
                                            <p:graphicEl>
                                              <a:dgm id="{4993CEF0-0184-4E3A-A5A1-80EFF5F3187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7">
                                            <p:graphicEl>
                                              <a:dgm id="{4993CEF0-0184-4E3A-A5A1-80EFF5F3187A}"/>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077">
                                            <p:graphicEl>
                                              <a:dgm id="{D8D16141-773F-43EE-ADD2-2CEA33D2DEDA}"/>
                                            </p:graphicEl>
                                          </p:spTgt>
                                        </p:tgtEl>
                                        <p:attrNameLst>
                                          <p:attrName>style.visibility</p:attrName>
                                        </p:attrNameLst>
                                      </p:cBhvr>
                                      <p:to>
                                        <p:strVal val="visible"/>
                                      </p:to>
                                    </p:set>
                                    <p:anim calcmode="lin" valueType="num">
                                      <p:cBhvr additive="base">
                                        <p:cTn id="29" dur="500" fill="hold"/>
                                        <p:tgtEl>
                                          <p:spTgt spid="3077">
                                            <p:graphicEl>
                                              <a:dgm id="{D8D16141-773F-43EE-ADD2-2CEA33D2DED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3077">
                                            <p:graphicEl>
                                              <a:dgm id="{D8D16141-773F-43EE-ADD2-2CEA33D2DEDA}"/>
                                            </p:graphicEl>
                                          </p:spTgt>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077" grpId="0" uiExpand="1">
        <p:bldSub>
          <a:bldDgm bld="one"/>
        </p:bldSub>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3">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91AE2B-5EF4-274D-9049-1F2DB201E428}"/>
              </a:ext>
            </a:extLst>
          </p:cNvPr>
          <p:cNvSpPr>
            <a:spLocks noGrp="1"/>
          </p:cNvSpPr>
          <p:nvPr>
            <p:ph type="title"/>
          </p:nvPr>
        </p:nvSpPr>
        <p:spPr>
          <a:xfrm>
            <a:off x="2019300" y="538956"/>
            <a:ext cx="8985250" cy="1118394"/>
          </a:xfrm>
        </p:spPr>
        <p:txBody>
          <a:bodyPr anchor="t">
            <a:normAutofit/>
          </a:bodyPr>
          <a:lstStyle/>
          <a:p>
            <a:r>
              <a:rPr lang="en-US" sz="5400" dirty="0"/>
              <a:t>Resources</a:t>
            </a:r>
          </a:p>
        </p:txBody>
      </p:sp>
      <p:pic>
        <p:nvPicPr>
          <p:cNvPr id="41" name="Graphic 40" descr="Forest scene">
            <a:extLst>
              <a:ext uri="{FF2B5EF4-FFF2-40B4-BE49-F238E27FC236}">
                <a16:creationId xmlns:a16="http://schemas.microsoft.com/office/drawing/2014/main" id="{49708B88-9439-65A9-628C-EE768EBF1E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54AAA3AD-7E23-B649-94B3-937948918EE2}"/>
              </a:ext>
            </a:extLst>
          </p:cNvPr>
          <p:cNvSpPr>
            <a:spLocks noGrp="1"/>
          </p:cNvSpPr>
          <p:nvPr>
            <p:ph idx="1"/>
          </p:nvPr>
        </p:nvSpPr>
        <p:spPr>
          <a:xfrm>
            <a:off x="1097026" y="1441449"/>
            <a:ext cx="9994900" cy="5175251"/>
          </a:xfrm>
        </p:spPr>
        <p:txBody>
          <a:bodyPr>
            <a:noAutofit/>
          </a:bodyPr>
          <a:lstStyle/>
          <a:p>
            <a:pPr marL="342900" marR="0" indent="-342900">
              <a:spcBef>
                <a:spcPts val="0"/>
              </a:spcBef>
              <a:spcAft>
                <a:spcPts val="0"/>
              </a:spcAft>
              <a:buFont typeface="+mj-lt"/>
              <a:buAutoNum type="arabicPeriod" startAt="17"/>
            </a:pPr>
            <a:r>
              <a:rPr lang="en-US" sz="1400" dirty="0">
                <a:effectLst/>
                <a:latin typeface="Times New Roman" panose="02020603050405020304" pitchFamily="18" charset="0"/>
                <a:ea typeface="Times New Roman" panose="02020603050405020304" pitchFamily="18" charset="0"/>
              </a:rPr>
              <a:t>Kin, L. C., </a:t>
            </a:r>
            <a:r>
              <a:rPr lang="en-US" sz="1400" dirty="0" err="1">
                <a:effectLst/>
                <a:latin typeface="Times New Roman" panose="02020603050405020304" pitchFamily="18" charset="0"/>
                <a:ea typeface="Times New Roman" panose="02020603050405020304" pitchFamily="18" charset="0"/>
              </a:rPr>
              <a:t>Torrico</a:t>
            </a:r>
            <a:r>
              <a:rPr lang="en-US" sz="1400" dirty="0">
                <a:effectLst/>
                <a:latin typeface="Times New Roman" panose="02020603050405020304" pitchFamily="18" charset="0"/>
                <a:ea typeface="Times New Roman" panose="02020603050405020304" pitchFamily="18" charset="0"/>
              </a:rPr>
              <a:t>, S.A., &amp; </a:t>
            </a:r>
            <a:r>
              <a:rPr lang="en-US" sz="1400" dirty="0" err="1">
                <a:effectLst/>
                <a:latin typeface="Times New Roman" panose="02020603050405020304" pitchFamily="18" charset="0"/>
                <a:ea typeface="Times New Roman" panose="02020603050405020304" pitchFamily="18" charset="0"/>
              </a:rPr>
              <a:t>Kurner</a:t>
            </a:r>
            <a:r>
              <a:rPr lang="en-US" sz="1400" dirty="0">
                <a:effectLst/>
                <a:latin typeface="Times New Roman" panose="02020603050405020304" pitchFamily="18" charset="0"/>
                <a:ea typeface="Times New Roman" panose="02020603050405020304" pitchFamily="18" charset="0"/>
              </a:rPr>
              <a:t>, T. (2011). Foliage Attenuation Over Mixed Terrains in Rural Areas for Broadband Wireless Access at 3.5 GHz. </a:t>
            </a:r>
            <a:r>
              <a:rPr lang="en-US" sz="1400" i="1" dirty="0">
                <a:effectLst/>
                <a:latin typeface="Times New Roman" panose="02020603050405020304" pitchFamily="18" charset="0"/>
                <a:ea typeface="Times New Roman" panose="02020603050405020304" pitchFamily="18" charset="0"/>
              </a:rPr>
              <a:t>IEEE Transactions on Antennas and Propagation, Antennas and Propagation, IEEE Transactions on, IEEE Trans. Antennas </a:t>
            </a:r>
            <a:r>
              <a:rPr lang="en-US" sz="1400" i="1" dirty="0" err="1">
                <a:effectLst/>
                <a:latin typeface="Times New Roman" panose="02020603050405020304" pitchFamily="18" charset="0"/>
                <a:ea typeface="Times New Roman" panose="02020603050405020304" pitchFamily="18" charset="0"/>
              </a:rPr>
              <a:t>Propagat</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59</a:t>
            </a:r>
            <a:r>
              <a:rPr lang="en-US" sz="1400" dirty="0">
                <a:effectLst/>
                <a:latin typeface="Times New Roman" panose="02020603050405020304" pitchFamily="18" charset="0"/>
                <a:ea typeface="Times New Roman" panose="02020603050405020304" pitchFamily="18" charset="0"/>
              </a:rPr>
              <a:t>(7), 2698–2706.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/10.1109/TAP.2011.2152340</a:t>
            </a:r>
          </a:p>
          <a:p>
            <a:pPr marL="342900" marR="0" indent="-342900">
              <a:spcBef>
                <a:spcPts val="0"/>
              </a:spcBef>
              <a:spcAft>
                <a:spcPts val="0"/>
              </a:spcAft>
              <a:buFont typeface="+mj-lt"/>
              <a:buAutoNum type="arabicPeriod" startAt="17"/>
            </a:pPr>
            <a:r>
              <a:rPr lang="en-US" sz="1400" dirty="0" err="1">
                <a:effectLst/>
                <a:latin typeface="Times New Roman" panose="02020603050405020304" pitchFamily="18" charset="0"/>
                <a:ea typeface="Times New Roman" panose="02020603050405020304" pitchFamily="18" charset="0"/>
              </a:rPr>
              <a:t>Loaiza</a:t>
            </a:r>
            <a:r>
              <a:rPr lang="en-US" sz="1400" dirty="0">
                <a:effectLst/>
                <a:latin typeface="Times New Roman" panose="02020603050405020304" pitchFamily="18" charset="0"/>
                <a:ea typeface="Times New Roman" panose="02020603050405020304" pitchFamily="18" charset="0"/>
              </a:rPr>
              <a:t>, J. H. (2023). </a:t>
            </a:r>
            <a:r>
              <a:rPr lang="en-US" sz="1400" i="1" dirty="0">
                <a:effectLst/>
                <a:latin typeface="Times New Roman" panose="02020603050405020304" pitchFamily="18" charset="0"/>
                <a:ea typeface="Times New Roman" panose="02020603050405020304" pitchFamily="18" charset="0"/>
              </a:rPr>
              <a:t>Towards Developing a Digital Twin Implementation Framework for Manufacturing Systems</a:t>
            </a:r>
            <a:r>
              <a:rPr lang="en-US" sz="1400" dirty="0">
                <a:effectLst/>
                <a:latin typeface="Times New Roman" panose="02020603050405020304" pitchFamily="18" charset="0"/>
                <a:ea typeface="Times New Roman" panose="02020603050405020304" pitchFamily="18" charset="0"/>
              </a:rPr>
              <a:t> [Doctoral dissertation, University of South Alabama]. (Order No. 30318094). Available From </a:t>
            </a:r>
            <a:r>
              <a:rPr lang="en-US" sz="1400" dirty="0" err="1">
                <a:effectLst/>
                <a:latin typeface="Times New Roman" panose="02020603050405020304" pitchFamily="18" charset="0"/>
                <a:ea typeface="Times New Roman" panose="02020603050405020304" pitchFamily="18" charset="0"/>
              </a:rPr>
              <a:t>Proquest</a:t>
            </a:r>
            <a:r>
              <a:rPr lang="en-US" sz="1400" dirty="0">
                <a:effectLst/>
                <a:latin typeface="Times New Roman" panose="02020603050405020304" pitchFamily="18" charset="0"/>
                <a:ea typeface="Times New Roman" panose="02020603050405020304" pitchFamily="18" charset="0"/>
              </a:rPr>
              <a:t> Dissertations &amp; Theses Global. (2796293099). https://</a:t>
            </a:r>
            <a:r>
              <a:rPr lang="en-US" sz="1400" dirty="0" err="1">
                <a:effectLst/>
                <a:latin typeface="Times New Roman" panose="02020603050405020304" pitchFamily="18" charset="0"/>
                <a:ea typeface="Times New Roman" panose="02020603050405020304" pitchFamily="18" charset="0"/>
              </a:rPr>
              <a:t>www.proquest.com</a:t>
            </a:r>
            <a:r>
              <a:rPr lang="en-US" sz="1400" dirty="0">
                <a:effectLst/>
                <a:latin typeface="Times New Roman" panose="02020603050405020304" pitchFamily="18" charset="0"/>
                <a:ea typeface="Times New Roman" panose="02020603050405020304" pitchFamily="18" charset="0"/>
              </a:rPr>
              <a:t>/dissertations-theses/towards-developing-digital-twin-implementation/</a:t>
            </a:r>
            <a:r>
              <a:rPr lang="en-US" sz="1400" dirty="0" err="1">
                <a:effectLst/>
                <a:latin typeface="Times New Roman" panose="02020603050405020304" pitchFamily="18" charset="0"/>
                <a:ea typeface="Times New Roman" panose="02020603050405020304" pitchFamily="18" charset="0"/>
              </a:rPr>
              <a:t>docview</a:t>
            </a:r>
            <a:r>
              <a:rPr lang="en-US" sz="1400" dirty="0">
                <a:effectLst/>
                <a:latin typeface="Times New Roman" panose="02020603050405020304" pitchFamily="18" charset="0"/>
                <a:ea typeface="Times New Roman" panose="02020603050405020304" pitchFamily="18" charset="0"/>
              </a:rPr>
              <a:t>/2796293099/se-2?accountid=25320</a:t>
            </a:r>
          </a:p>
          <a:p>
            <a:pPr marL="342900" marR="0" indent="-342900">
              <a:spcBef>
                <a:spcPts val="0"/>
              </a:spcBef>
              <a:spcAft>
                <a:spcPts val="0"/>
              </a:spcAft>
              <a:buFont typeface="+mj-lt"/>
              <a:buAutoNum type="arabicPeriod" startAt="17"/>
            </a:pPr>
            <a:r>
              <a:rPr lang="en-US" sz="1400" dirty="0">
                <a:effectLst/>
                <a:latin typeface="Times New Roman" panose="02020603050405020304" pitchFamily="18" charset="0"/>
                <a:ea typeface="Times New Roman" panose="02020603050405020304" pitchFamily="18" charset="0"/>
              </a:rPr>
              <a:t>Long, J., </a:t>
            </a:r>
            <a:r>
              <a:rPr lang="en-US" sz="1400" dirty="0" err="1">
                <a:effectLst/>
                <a:latin typeface="Times New Roman" panose="02020603050405020304" pitchFamily="18" charset="0"/>
                <a:ea typeface="Times New Roman" panose="02020603050405020304" pitchFamily="18" charset="0"/>
              </a:rPr>
              <a:t>Shelhamer</a:t>
            </a:r>
            <a:r>
              <a:rPr lang="en-US" sz="1400" dirty="0">
                <a:effectLst/>
                <a:latin typeface="Times New Roman" panose="02020603050405020304" pitchFamily="18" charset="0"/>
                <a:ea typeface="Times New Roman" panose="02020603050405020304" pitchFamily="18" charset="0"/>
              </a:rPr>
              <a:t>, E., &amp; Darrell, T. (2015). </a:t>
            </a:r>
            <a:r>
              <a:rPr lang="en-US" sz="1400" i="1" dirty="0">
                <a:effectLst/>
                <a:latin typeface="Times New Roman" panose="02020603050405020304" pitchFamily="18" charset="0"/>
                <a:ea typeface="Times New Roman" panose="02020603050405020304" pitchFamily="18" charset="0"/>
              </a:rPr>
              <a:t>Fully convolutional networks for semantic segmentation</a:t>
            </a:r>
            <a:r>
              <a:rPr lang="en-US" sz="1400" dirty="0">
                <a:effectLst/>
                <a:latin typeface="Times New Roman" panose="02020603050405020304" pitchFamily="18" charset="0"/>
                <a:ea typeface="Times New Roman" panose="02020603050405020304" pitchFamily="18" charset="0"/>
              </a:rPr>
              <a:t> [Paper]. 2015 IEEE Conference on Computer Vision and Pattern Recognition (CVPR).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/10.1109/CVPR.2015.7298965</a:t>
            </a:r>
          </a:p>
          <a:p>
            <a:pPr marL="342900" marR="0" indent="-342900">
              <a:spcBef>
                <a:spcPts val="0"/>
              </a:spcBef>
              <a:spcAft>
                <a:spcPts val="0"/>
              </a:spcAft>
              <a:buFont typeface="+mj-lt"/>
              <a:buAutoNum type="arabicPeriod" startAt="17"/>
            </a:pPr>
            <a:r>
              <a:rPr lang="en-US" sz="1400" dirty="0">
                <a:effectLst/>
                <a:latin typeface="Times New Roman" panose="02020603050405020304" pitchFamily="18" charset="0"/>
                <a:ea typeface="Times New Roman" panose="02020603050405020304" pitchFamily="18" charset="0"/>
              </a:rPr>
              <a:t>Mask R-CNN. (2018). </a:t>
            </a:r>
            <a:r>
              <a:rPr lang="en-US" sz="1400" i="1" dirty="0" err="1">
                <a:effectLst/>
                <a:latin typeface="Times New Roman" panose="02020603050405020304" pitchFamily="18" charset="0"/>
                <a:ea typeface="Times New Roman" panose="02020603050405020304" pitchFamily="18" charset="0"/>
              </a:rPr>
              <a:t>arXiv.org</a:t>
            </a:r>
            <a:r>
              <a:rPr lang="en-US" sz="1400" dirty="0">
                <a:effectLst/>
                <a:latin typeface="Times New Roman" panose="02020603050405020304" pitchFamily="18" charset="0"/>
                <a:ea typeface="Times New Roman" panose="02020603050405020304" pitchFamily="18" charset="0"/>
              </a:rPr>
              <a:t>.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/10.48550/arXiv.1703.06870</a:t>
            </a:r>
          </a:p>
          <a:p>
            <a:pPr marL="342900" marR="0" indent="-342900">
              <a:spcBef>
                <a:spcPts val="0"/>
              </a:spcBef>
              <a:spcAft>
                <a:spcPts val="0"/>
              </a:spcAft>
              <a:buFont typeface="+mj-lt"/>
              <a:buAutoNum type="arabicPeriod" startAt="17"/>
            </a:pPr>
            <a:r>
              <a:rPr lang="en-US" sz="1400" dirty="0">
                <a:effectLst/>
                <a:latin typeface="Times New Roman" panose="02020603050405020304" pitchFamily="18" charset="0"/>
                <a:ea typeface="Times New Roman" panose="02020603050405020304" pitchFamily="18" charset="0"/>
              </a:rPr>
              <a:t>Meng, Y. S., &amp; Lee, Y. H. (2010). INVESTIGATIONS OF FOLIAGE EFFECT ON MODERN WIRELESS COMMUNICATION SYSTEMS: A REVIEW. </a:t>
            </a:r>
            <a:r>
              <a:rPr lang="en-US" sz="1400" i="1" dirty="0">
                <a:effectLst/>
                <a:latin typeface="Times New Roman" panose="02020603050405020304" pitchFamily="18" charset="0"/>
                <a:ea typeface="Times New Roman" panose="02020603050405020304" pitchFamily="18" charset="0"/>
              </a:rPr>
              <a:t>Progress in Electromagnetics Research</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105</a:t>
            </a:r>
            <a:r>
              <a:rPr lang="en-US" sz="1400" dirty="0">
                <a:effectLst/>
                <a:latin typeface="Times New Roman" panose="02020603050405020304" pitchFamily="18" charset="0"/>
                <a:ea typeface="Times New Roman" panose="02020603050405020304" pitchFamily="18" charset="0"/>
              </a:rPr>
              <a:t>, 313–332.</a:t>
            </a:r>
          </a:p>
          <a:p>
            <a:pPr marL="342900" marR="0" indent="-342900">
              <a:spcBef>
                <a:spcPts val="0"/>
              </a:spcBef>
              <a:spcAft>
                <a:spcPts val="0"/>
              </a:spcAft>
              <a:buFont typeface="+mj-lt"/>
              <a:buAutoNum type="arabicPeriod" startAt="17"/>
            </a:pPr>
            <a:r>
              <a:rPr lang="en-US" sz="1400" dirty="0">
                <a:effectLst/>
                <a:latin typeface="Times New Roman" panose="02020603050405020304" pitchFamily="18" charset="0"/>
                <a:ea typeface="Times New Roman" panose="02020603050405020304" pitchFamily="18" charset="0"/>
              </a:rPr>
              <a:t>Muhammad, N.A., Rahman, T.A., &amp; Rahim, S.K.A. (2010). </a:t>
            </a:r>
            <a:r>
              <a:rPr lang="en-US" sz="1400" i="1" dirty="0">
                <a:effectLst/>
                <a:latin typeface="Times New Roman" panose="02020603050405020304" pitchFamily="18" charset="0"/>
                <a:ea typeface="Times New Roman" panose="02020603050405020304" pitchFamily="18" charset="0"/>
              </a:rPr>
              <a:t>The effects of foliage on 5.8GHz Broadband Fixed Wireless Access (BFWA)</a:t>
            </a:r>
            <a:r>
              <a:rPr lang="en-US" sz="1400" dirty="0">
                <a:effectLst/>
                <a:latin typeface="Times New Roman" panose="02020603050405020304" pitchFamily="18" charset="0"/>
                <a:ea typeface="Times New Roman" panose="02020603050405020304" pitchFamily="18" charset="0"/>
              </a:rPr>
              <a:t>.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/10.1109/APACE.2010.5719760</a:t>
            </a:r>
          </a:p>
          <a:p>
            <a:pPr marL="342900" marR="0" indent="-342900">
              <a:spcBef>
                <a:spcPts val="0"/>
              </a:spcBef>
              <a:spcAft>
                <a:spcPts val="0"/>
              </a:spcAft>
              <a:buFont typeface="+mj-lt"/>
              <a:buAutoNum type="arabicPeriod" startAt="17"/>
            </a:pPr>
            <a:r>
              <a:rPr lang="en-US" sz="1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MWC23 – Intelligent 5G </a:t>
            </a:r>
            <a:r>
              <a:rPr lang="en-US" sz="14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mmWave</a:t>
            </a:r>
            <a:r>
              <a:rPr lang="en-US" sz="1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network planning</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(2023, February 27). Wireless Technology &amp; Innovation | Mobile Technology | Qualcomm.</a:t>
            </a:r>
            <a:r>
              <a:rPr lang="en-US"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a:spcBef>
                <a:spcPts val="0"/>
              </a:spcBef>
              <a:spcAft>
                <a:spcPts val="0"/>
              </a:spcAft>
              <a:buFont typeface="+mj-lt"/>
              <a:buAutoNum type="arabicPeriod" startAt="17"/>
            </a:pPr>
            <a:r>
              <a:rPr lang="en-US" sz="1400" dirty="0">
                <a:effectLst/>
                <a:latin typeface="Times New Roman" panose="02020603050405020304" pitchFamily="18" charset="0"/>
                <a:ea typeface="Times New Roman" panose="02020603050405020304" pitchFamily="18" charset="0"/>
              </a:rPr>
              <a:t>Nanda, V. M. V. (2023). </a:t>
            </a:r>
            <a:r>
              <a:rPr lang="en-US" sz="1400" i="1" dirty="0">
                <a:effectLst/>
                <a:latin typeface="Times New Roman" panose="02020603050405020304" pitchFamily="18" charset="0"/>
                <a:ea typeface="Times New Roman" panose="02020603050405020304" pitchFamily="18" charset="0"/>
              </a:rPr>
              <a:t>Estimating and Modeling Structural Characteristics of Trees Within Aerial </a:t>
            </a:r>
            <a:r>
              <a:rPr lang="en-US" sz="1400" i="1" dirty="0" err="1">
                <a:effectLst/>
                <a:latin typeface="Times New Roman" panose="02020603050405020304" pitchFamily="18" charset="0"/>
                <a:ea typeface="Times New Roman" panose="02020603050405020304" pitchFamily="18" charset="0"/>
              </a:rPr>
              <a:t>LiDar</a:t>
            </a:r>
            <a:r>
              <a:rPr lang="en-US" sz="1400" i="1" dirty="0">
                <a:effectLst/>
                <a:latin typeface="Times New Roman" panose="02020603050405020304" pitchFamily="18" charset="0"/>
                <a:ea typeface="Times New Roman" panose="02020603050405020304" pitchFamily="18" charset="0"/>
              </a:rPr>
              <a:t> Data</a:t>
            </a:r>
            <a:r>
              <a:rPr lang="en-US" sz="1400" dirty="0">
                <a:effectLst/>
                <a:latin typeface="Times New Roman" panose="02020603050405020304" pitchFamily="18" charset="0"/>
                <a:ea typeface="Times New Roman" panose="02020603050405020304" pitchFamily="18" charset="0"/>
              </a:rPr>
              <a:t> [Doctoral dissertation, North Carolina State University]. (Order No. 30516438). Available From </a:t>
            </a:r>
            <a:r>
              <a:rPr lang="en-US" sz="1400" dirty="0" err="1">
                <a:effectLst/>
                <a:latin typeface="Times New Roman" panose="02020603050405020304" pitchFamily="18" charset="0"/>
                <a:ea typeface="Times New Roman" panose="02020603050405020304" pitchFamily="18" charset="0"/>
              </a:rPr>
              <a:t>Proquest</a:t>
            </a:r>
            <a:r>
              <a:rPr lang="en-US" sz="1400" dirty="0">
                <a:effectLst/>
                <a:latin typeface="Times New Roman" panose="02020603050405020304" pitchFamily="18" charset="0"/>
                <a:ea typeface="Times New Roman" panose="02020603050405020304" pitchFamily="18" charset="0"/>
              </a:rPr>
              <a:t> Dissertations &amp; Theses Global. (2838440130). https://</a:t>
            </a:r>
            <a:r>
              <a:rPr lang="en-US" sz="1400" dirty="0" err="1">
                <a:effectLst/>
                <a:latin typeface="Times New Roman" panose="02020603050405020304" pitchFamily="18" charset="0"/>
                <a:ea typeface="Times New Roman" panose="02020603050405020304" pitchFamily="18" charset="0"/>
              </a:rPr>
              <a:t>www.proquest.com</a:t>
            </a:r>
            <a:r>
              <a:rPr lang="en-US" sz="1400" dirty="0">
                <a:effectLst/>
                <a:latin typeface="Times New Roman" panose="02020603050405020304" pitchFamily="18" charset="0"/>
                <a:ea typeface="Times New Roman" panose="02020603050405020304" pitchFamily="18" charset="0"/>
              </a:rPr>
              <a:t>/dissertations-theses/estimating-modeling-structural-characteristics/</a:t>
            </a:r>
            <a:r>
              <a:rPr lang="en-US" sz="1400" dirty="0" err="1">
                <a:effectLst/>
                <a:latin typeface="Times New Roman" panose="02020603050405020304" pitchFamily="18" charset="0"/>
                <a:ea typeface="Times New Roman" panose="02020603050405020304" pitchFamily="18" charset="0"/>
              </a:rPr>
              <a:t>docview</a:t>
            </a:r>
            <a:r>
              <a:rPr lang="en-US" sz="1400" dirty="0">
                <a:effectLst/>
                <a:latin typeface="Times New Roman" panose="02020603050405020304" pitchFamily="18" charset="0"/>
                <a:ea typeface="Times New Roman" panose="02020603050405020304" pitchFamily="18" charset="0"/>
              </a:rPr>
              <a:t>/2838440130/se-2?accountid=25320</a:t>
            </a:r>
          </a:p>
          <a:p>
            <a:pPr marL="342900" marR="0" indent="-342900">
              <a:spcBef>
                <a:spcPts val="0"/>
              </a:spcBef>
              <a:spcAft>
                <a:spcPts val="0"/>
              </a:spcAft>
              <a:buFont typeface="+mj-lt"/>
              <a:buAutoNum type="arabicPeriod" startAt="17"/>
            </a:pPr>
            <a:r>
              <a:rPr lang="en-US" sz="1400" dirty="0">
                <a:effectLst/>
                <a:latin typeface="Times New Roman" panose="02020603050405020304" pitchFamily="18" charset="0"/>
                <a:ea typeface="Times New Roman" panose="02020603050405020304" pitchFamily="18" charset="0"/>
              </a:rPr>
              <a:t>Nowak, D. J., Bodine, A. R., Hoehn, R., Ellis, A., Low, S. C., Roman, L. A., Henning, J. G., Stephan, E., Taggert,, T., &amp; </a:t>
            </a:r>
            <a:r>
              <a:rPr lang="en-US" sz="1400" dirty="0" err="1">
                <a:effectLst/>
                <a:latin typeface="Times New Roman" panose="02020603050405020304" pitchFamily="18" charset="0"/>
                <a:ea typeface="Times New Roman" panose="02020603050405020304" pitchFamily="18" charset="0"/>
              </a:rPr>
              <a:t>Endreny</a:t>
            </a:r>
            <a:r>
              <a:rPr lang="en-US" sz="1400" dirty="0">
                <a:effectLst/>
                <a:latin typeface="Times New Roman" panose="02020603050405020304" pitchFamily="18" charset="0"/>
                <a:ea typeface="Times New Roman" panose="02020603050405020304" pitchFamily="18" charset="0"/>
              </a:rPr>
              <a:t>, T. (2016). </a:t>
            </a:r>
            <a:r>
              <a:rPr lang="en-US" sz="1400" i="1" dirty="0">
                <a:effectLst/>
                <a:latin typeface="Times New Roman" panose="02020603050405020304" pitchFamily="18" charset="0"/>
                <a:ea typeface="Times New Roman" panose="02020603050405020304" pitchFamily="18" charset="0"/>
              </a:rPr>
              <a:t>The urban forests of Philadelphia</a:t>
            </a:r>
            <a:r>
              <a:rPr lang="en-US" sz="1400" dirty="0">
                <a:effectLst/>
                <a:latin typeface="Times New Roman" panose="02020603050405020304" pitchFamily="18" charset="0"/>
                <a:ea typeface="Times New Roman" panose="02020603050405020304" pitchFamily="18" charset="0"/>
              </a:rPr>
              <a:t>. U.S. Department of Agriculture, Forest Service, Northern Research Station. http://</a:t>
            </a:r>
            <a:r>
              <a:rPr lang="en-US" sz="1400" dirty="0" err="1">
                <a:effectLst/>
                <a:latin typeface="Times New Roman" panose="02020603050405020304" pitchFamily="18" charset="0"/>
                <a:ea typeface="Times New Roman" panose="02020603050405020304" pitchFamily="18" charset="0"/>
              </a:rPr>
              <a:t>dx.doi.org</a:t>
            </a:r>
            <a:r>
              <a:rPr lang="en-US" sz="1400" dirty="0">
                <a:effectLst/>
                <a:latin typeface="Times New Roman" panose="02020603050405020304" pitchFamily="18" charset="0"/>
                <a:ea typeface="Times New Roman" panose="02020603050405020304" pitchFamily="18" charset="0"/>
              </a:rPr>
              <a:t>/10.2737/NRS-RB-106</a:t>
            </a:r>
          </a:p>
          <a:p>
            <a:pPr marL="342900" marR="0" indent="-342900">
              <a:spcBef>
                <a:spcPts val="0"/>
              </a:spcBef>
              <a:spcAft>
                <a:spcPts val="0"/>
              </a:spcAft>
              <a:buFont typeface="+mj-lt"/>
              <a:buAutoNum type="arabicPeriod" startAt="17"/>
            </a:pPr>
            <a:r>
              <a:rPr lang="en-US" sz="1400" dirty="0">
                <a:effectLst/>
                <a:latin typeface="Times New Roman" panose="02020603050405020304" pitchFamily="18" charset="0"/>
                <a:ea typeface="Times New Roman" panose="02020603050405020304" pitchFamily="18" charset="0"/>
              </a:rPr>
              <a:t>Pradeep, T., Shukla, N. K., </a:t>
            </a:r>
            <a:r>
              <a:rPr lang="en-US" sz="1400" dirty="0" err="1">
                <a:effectLst/>
                <a:latin typeface="Times New Roman" panose="02020603050405020304" pitchFamily="18" charset="0"/>
                <a:ea typeface="Times New Roman" panose="02020603050405020304" pitchFamily="18" charset="0"/>
              </a:rPr>
              <a:t>Animesh</a:t>
            </a:r>
            <a:r>
              <a:rPr lang="en-US" sz="1400" dirty="0">
                <a:effectLst/>
                <a:latin typeface="Times New Roman" panose="02020603050405020304" pitchFamily="18" charset="0"/>
                <a:ea typeface="Times New Roman" panose="02020603050405020304" pitchFamily="18" charset="0"/>
              </a:rPr>
              <a:t>, T., &amp; Shiv, P. (2021). </a:t>
            </a:r>
            <a:r>
              <a:rPr lang="en-US" sz="1400" i="1" dirty="0">
                <a:effectLst/>
                <a:latin typeface="Times New Roman" panose="02020603050405020304" pitchFamily="18" charset="0"/>
                <a:ea typeface="Times New Roman" panose="02020603050405020304" pitchFamily="18" charset="0"/>
              </a:rPr>
              <a:t>Investigate the Effect of Rain, Foliage, Atmospheric Gases, and Diffraction on Millimeter (mm) Wave Propagation for 5G Cellular Networks</a:t>
            </a:r>
            <a:r>
              <a:rPr lang="en-US" sz="1400" dirty="0">
                <a:effectLst/>
                <a:latin typeface="Times New Roman" panose="02020603050405020304" pitchFamily="18" charset="0"/>
                <a:ea typeface="Times New Roman" panose="02020603050405020304" pitchFamily="18" charset="0"/>
              </a:rPr>
              <a:t>.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/10.1007/978-981-16-3346-1_42</a:t>
            </a:r>
          </a:p>
          <a:p>
            <a:pPr marR="0">
              <a:spcBef>
                <a:spcPts val="0"/>
              </a:spcBef>
              <a:spcAft>
                <a:spcPts val="600"/>
              </a:spcAft>
              <a:buFont typeface="+mj-lt"/>
              <a:buAutoNum type="arabicPeriod" startAt="17"/>
            </a:pPr>
            <a:endParaRPr lang="en-US" sz="1400" dirty="0">
              <a:effectLst/>
              <a:latin typeface="Times New Roman" panose="02020603050405020304" pitchFamily="18" charset="0"/>
              <a:ea typeface="Times New Roman" panose="02020603050405020304" pitchFamily="18" charset="0"/>
            </a:endParaRPr>
          </a:p>
        </p:txBody>
      </p:sp>
      <p:pic>
        <p:nvPicPr>
          <p:cNvPr id="6" name="Audio Recording Oct 22, 2023 at 9:56:10 PM" descr="Audio Recording Oct 22, 2023 at 9:56:10 PM">
            <a:hlinkClick r:id="" action="ppaction://media"/>
            <a:extLst>
              <a:ext uri="{FF2B5EF4-FFF2-40B4-BE49-F238E27FC236}">
                <a16:creationId xmlns:a16="http://schemas.microsoft.com/office/drawing/2014/main" id="{80ADCEA5-404B-C049-9726-AD4537E61C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31370" y="6179665"/>
            <a:ext cx="812800" cy="812800"/>
          </a:xfrm>
          <a:prstGeom prst="rect">
            <a:avLst/>
          </a:prstGeom>
        </p:spPr>
      </p:pic>
    </p:spTree>
    <p:extLst>
      <p:ext uri="{BB962C8B-B14F-4D97-AF65-F5344CB8AC3E}">
        <p14:creationId xmlns:p14="http://schemas.microsoft.com/office/powerpoint/2010/main" val="13582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blinds(horizontal)">
                                      <p:cBhvr>
                                        <p:cTn id="9" dur="500"/>
                                        <p:tgtEl>
                                          <p:spTgt spid="3">
                                            <p:txEl>
                                              <p:pRg st="0" end="0"/>
                                            </p:txEl>
                                          </p:spTgt>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par>
                          <p:cTn id="37" fill="hold">
                            <p:stCondLst>
                              <p:cond delay="500"/>
                            </p:stCondLst>
                            <p:childTnLst>
                              <p:par>
                                <p:cTn id="38" presetID="1" presetClass="mediacall" presetSubtype="0" fill="hold" nodeType="afterEffect">
                                  <p:stCondLst>
                                    <p:cond delay="0"/>
                                  </p:stCondLst>
                                  <p:childTnLst>
                                    <p:cmd type="call" cmd="playFrom(0.0)">
                                      <p:cBhvr>
                                        <p:cTn id="39" dur="28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3">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91AE2B-5EF4-274D-9049-1F2DB201E428}"/>
              </a:ext>
            </a:extLst>
          </p:cNvPr>
          <p:cNvSpPr>
            <a:spLocks noGrp="1"/>
          </p:cNvSpPr>
          <p:nvPr>
            <p:ph type="title"/>
          </p:nvPr>
        </p:nvSpPr>
        <p:spPr>
          <a:xfrm>
            <a:off x="2019300" y="538956"/>
            <a:ext cx="8985250" cy="1118394"/>
          </a:xfrm>
        </p:spPr>
        <p:txBody>
          <a:bodyPr anchor="t">
            <a:normAutofit/>
          </a:bodyPr>
          <a:lstStyle/>
          <a:p>
            <a:r>
              <a:rPr lang="en-US" sz="5400" dirty="0"/>
              <a:t>Resources</a:t>
            </a:r>
          </a:p>
        </p:txBody>
      </p:sp>
      <p:pic>
        <p:nvPicPr>
          <p:cNvPr id="41" name="Graphic 40" descr="Forest scene">
            <a:extLst>
              <a:ext uri="{FF2B5EF4-FFF2-40B4-BE49-F238E27FC236}">
                <a16:creationId xmlns:a16="http://schemas.microsoft.com/office/drawing/2014/main" id="{49708B88-9439-65A9-628C-EE768EBF1E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54AAA3AD-7E23-B649-94B3-937948918EE2}"/>
              </a:ext>
            </a:extLst>
          </p:cNvPr>
          <p:cNvSpPr>
            <a:spLocks noGrp="1"/>
          </p:cNvSpPr>
          <p:nvPr>
            <p:ph idx="1"/>
          </p:nvPr>
        </p:nvSpPr>
        <p:spPr>
          <a:xfrm>
            <a:off x="1097026" y="1452687"/>
            <a:ext cx="9994900" cy="5240881"/>
          </a:xfrm>
        </p:spPr>
        <p:txBody>
          <a:bodyPr>
            <a:noAutofit/>
          </a:bodyPr>
          <a:lstStyle/>
          <a:p>
            <a:pPr marR="0">
              <a:spcBef>
                <a:spcPts val="0"/>
              </a:spcBef>
              <a:spcAft>
                <a:spcPts val="0"/>
              </a:spcAft>
              <a:buFont typeface="+mj-lt"/>
              <a:buAutoNum type="arabicPeriod" startAt="26"/>
            </a:pPr>
            <a:r>
              <a:rPr lang="en-US" sz="1400" i="1" dirty="0">
                <a:effectLst/>
                <a:latin typeface="Times New Roman" panose="02020603050405020304" pitchFamily="18" charset="0"/>
                <a:ea typeface="Times New Roman" panose="02020603050405020304" pitchFamily="18" charset="0"/>
              </a:rPr>
              <a:t>QGIS: A Free and Open Source Geographic Information System</a:t>
            </a:r>
            <a:r>
              <a:rPr lang="en-US" sz="1400" dirty="0">
                <a:effectLst/>
                <a:latin typeface="Times New Roman" panose="02020603050405020304" pitchFamily="18" charset="0"/>
                <a:ea typeface="Times New Roman" panose="02020603050405020304" pitchFamily="18" charset="0"/>
              </a:rPr>
              <a:t> [Computer software]. (n.d.). http://</a:t>
            </a:r>
            <a:r>
              <a:rPr lang="en-US" sz="1400" dirty="0" err="1">
                <a:effectLst/>
                <a:latin typeface="Times New Roman" panose="02020603050405020304" pitchFamily="18" charset="0"/>
                <a:ea typeface="Times New Roman" panose="02020603050405020304" pitchFamily="18" charset="0"/>
              </a:rPr>
              <a:t>Qgis.org</a:t>
            </a:r>
            <a:endParaRPr lang="en-US" sz="1400" dirty="0">
              <a:effectLst/>
              <a:latin typeface="Times New Roman" panose="02020603050405020304" pitchFamily="18" charset="0"/>
              <a:ea typeface="Times New Roman" panose="02020603050405020304" pitchFamily="18" charset="0"/>
            </a:endParaRPr>
          </a:p>
          <a:p>
            <a:pPr marR="0">
              <a:spcBef>
                <a:spcPts val="0"/>
              </a:spcBef>
              <a:spcAft>
                <a:spcPts val="0"/>
              </a:spcAft>
              <a:buFont typeface="+mj-lt"/>
              <a:buAutoNum type="arabicPeriod" startAt="26"/>
            </a:pPr>
            <a:r>
              <a:rPr lang="en-US" sz="1400" dirty="0">
                <a:effectLst/>
                <a:latin typeface="Times New Roman" panose="02020603050405020304" pitchFamily="18" charset="0"/>
                <a:ea typeface="Times New Roman" panose="02020603050405020304" pitchFamily="18" charset="0"/>
              </a:rPr>
              <a:t>Qi, Q., &amp; Tao, F. (2018). Digital Twin and Big Data Towards Smart Manufacturing and Industry 4.0: 360 Degree Comparison. </a:t>
            </a:r>
            <a:r>
              <a:rPr lang="en-US" sz="1400" i="1" dirty="0">
                <a:effectLst/>
                <a:latin typeface="Times New Roman" panose="02020603050405020304" pitchFamily="18" charset="0"/>
                <a:ea typeface="Times New Roman" panose="02020603050405020304" pitchFamily="18" charset="0"/>
              </a:rPr>
              <a:t>IEEE Access</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6</a:t>
            </a:r>
            <a:r>
              <a:rPr lang="en-US" sz="1400" dirty="0">
                <a:effectLst/>
                <a:latin typeface="Times New Roman" panose="02020603050405020304" pitchFamily="18" charset="0"/>
                <a:ea typeface="Times New Roman" panose="02020603050405020304" pitchFamily="18" charset="0"/>
              </a:rPr>
              <a:t>, 3593.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/10.1109/ACCESS.2018.2793265</a:t>
            </a:r>
          </a:p>
          <a:p>
            <a:pPr marR="0">
              <a:spcBef>
                <a:spcPts val="0"/>
              </a:spcBef>
              <a:spcAft>
                <a:spcPts val="0"/>
              </a:spcAft>
              <a:buFont typeface="+mj-lt"/>
              <a:buAutoNum type="arabicPeriod" startAt="26"/>
            </a:pPr>
            <a:r>
              <a:rPr lang="en-US" sz="1400" dirty="0">
                <a:effectLst/>
                <a:latin typeface="Times New Roman" panose="02020603050405020304" pitchFamily="18" charset="0"/>
                <a:ea typeface="Times New Roman" panose="02020603050405020304" pitchFamily="18" charset="0"/>
              </a:rPr>
              <a:t>Rahim, H. M., </a:t>
            </a:r>
            <a:r>
              <a:rPr lang="en-US" sz="1400" dirty="0" err="1">
                <a:effectLst/>
                <a:latin typeface="Times New Roman" panose="02020603050405020304" pitchFamily="18" charset="0"/>
                <a:ea typeface="Times New Roman" panose="02020603050405020304" pitchFamily="18" charset="0"/>
              </a:rPr>
              <a:t>Leow</a:t>
            </a:r>
            <a:r>
              <a:rPr lang="en-US" sz="1400" dirty="0">
                <a:effectLst/>
                <a:latin typeface="Times New Roman" panose="02020603050405020304" pitchFamily="18" charset="0"/>
                <a:ea typeface="Times New Roman" panose="02020603050405020304" pitchFamily="18" charset="0"/>
              </a:rPr>
              <a:t>, C. Y., Rahman, T. A., </a:t>
            </a:r>
            <a:r>
              <a:rPr lang="en-US" sz="1400" dirty="0" err="1">
                <a:effectLst/>
                <a:latin typeface="Times New Roman" panose="02020603050405020304" pitchFamily="18" charset="0"/>
                <a:ea typeface="Times New Roman" panose="02020603050405020304" pitchFamily="18" charset="0"/>
              </a:rPr>
              <a:t>Arsad</a:t>
            </a:r>
            <a:r>
              <a:rPr lang="en-US" sz="1400" dirty="0">
                <a:effectLst/>
                <a:latin typeface="Times New Roman" panose="02020603050405020304" pitchFamily="18" charset="0"/>
                <a:ea typeface="Times New Roman" panose="02020603050405020304" pitchFamily="18" charset="0"/>
              </a:rPr>
              <a:t>, A., &amp; Malek, M. A. (2017). </a:t>
            </a:r>
            <a:r>
              <a:rPr lang="en-US" sz="1400" i="1" dirty="0">
                <a:effectLst/>
                <a:latin typeface="Times New Roman" panose="02020603050405020304" pitchFamily="18" charset="0"/>
                <a:ea typeface="Times New Roman" panose="02020603050405020304" pitchFamily="18" charset="0"/>
              </a:rPr>
              <a:t>Foliage attenuation measurement at millimeter wave frequencies in tropical vegetation</a:t>
            </a:r>
            <a:r>
              <a:rPr lang="en-US" sz="1400" dirty="0">
                <a:effectLst/>
                <a:latin typeface="Times New Roman" panose="02020603050405020304" pitchFamily="18" charset="0"/>
                <a:ea typeface="Times New Roman" panose="02020603050405020304" pitchFamily="18" charset="0"/>
              </a:rPr>
              <a:t> [Paper]. 2017 IEEE 13th Malaysia International Conference on Communications (MICC), Johor Bahru, Malaysia.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/10.1109/MICC.2017.8311766</a:t>
            </a:r>
          </a:p>
          <a:p>
            <a:pPr marR="0">
              <a:spcBef>
                <a:spcPts val="0"/>
              </a:spcBef>
              <a:spcAft>
                <a:spcPts val="0"/>
              </a:spcAft>
              <a:buFont typeface="+mj-lt"/>
              <a:buAutoNum type="arabicPeriod" startAt="26"/>
            </a:pPr>
            <a:r>
              <a:rPr lang="en-US" sz="1400" dirty="0" err="1">
                <a:effectLst/>
                <a:latin typeface="Times New Roman" panose="02020603050405020304" pitchFamily="18" charset="0"/>
                <a:ea typeface="Times New Roman" panose="02020603050405020304" pitchFamily="18" charset="0"/>
              </a:rPr>
              <a:t>Reny</a:t>
            </a:r>
            <a:r>
              <a:rPr lang="en-US" sz="1400" dirty="0">
                <a:effectLst/>
                <a:latin typeface="Times New Roman" panose="02020603050405020304" pitchFamily="18" charset="0"/>
                <a:ea typeface="Times New Roman" panose="02020603050405020304" pitchFamily="18" charset="0"/>
              </a:rPr>
              <a:t>, S. A. (2023). </a:t>
            </a:r>
            <a:r>
              <a:rPr lang="en-US" sz="1400" i="1" dirty="0">
                <a:effectLst/>
                <a:latin typeface="Times New Roman" panose="02020603050405020304" pitchFamily="18" charset="0"/>
                <a:ea typeface="Times New Roman" panose="02020603050405020304" pitchFamily="18" charset="0"/>
              </a:rPr>
              <a:t>The Estimation of Forest Inventory Biometrics Using UAS-Lidar Technology</a:t>
            </a:r>
            <a:r>
              <a:rPr lang="en-US" sz="1400" dirty="0">
                <a:effectLst/>
                <a:latin typeface="Times New Roman" panose="02020603050405020304" pitchFamily="18" charset="0"/>
                <a:ea typeface="Times New Roman" panose="02020603050405020304" pitchFamily="18" charset="0"/>
              </a:rPr>
              <a:t> [Doctoral dissertation, University of New Hampshire]. https://</a:t>
            </a:r>
            <a:r>
              <a:rPr lang="en-US" sz="1400" dirty="0" err="1">
                <a:effectLst/>
                <a:latin typeface="Times New Roman" panose="02020603050405020304" pitchFamily="18" charset="0"/>
                <a:ea typeface="Times New Roman" panose="02020603050405020304" pitchFamily="18" charset="0"/>
              </a:rPr>
              <a:t>www.proquest.com</a:t>
            </a:r>
            <a:r>
              <a:rPr lang="en-US" sz="1400" dirty="0">
                <a:effectLst/>
                <a:latin typeface="Times New Roman" panose="02020603050405020304" pitchFamily="18" charset="0"/>
                <a:ea typeface="Times New Roman" panose="02020603050405020304" pitchFamily="18" charset="0"/>
              </a:rPr>
              <a:t>/dissertations-theses/estimation-forest-inventory-biometrics-using-</a:t>
            </a:r>
            <a:r>
              <a:rPr lang="en-US" sz="1400" dirty="0" err="1">
                <a:effectLst/>
                <a:latin typeface="Times New Roman" panose="02020603050405020304" pitchFamily="18" charset="0"/>
                <a:ea typeface="Times New Roman" panose="02020603050405020304" pitchFamily="18" charset="0"/>
              </a:rPr>
              <a:t>uas</a:t>
            </a:r>
            <a:r>
              <a:rPr lang="en-US" sz="1400" dirty="0">
                <a:effectLst/>
                <a:latin typeface="Times New Roman" panose="02020603050405020304" pitchFamily="18" charset="0"/>
                <a:ea typeface="Times New Roman" panose="02020603050405020304" pitchFamily="18" charset="0"/>
              </a:rPr>
              <a:t>/</a:t>
            </a:r>
            <a:r>
              <a:rPr lang="en-US" sz="1400" dirty="0" err="1">
                <a:effectLst/>
                <a:latin typeface="Times New Roman" panose="02020603050405020304" pitchFamily="18" charset="0"/>
                <a:ea typeface="Times New Roman" panose="02020603050405020304" pitchFamily="18" charset="0"/>
              </a:rPr>
              <a:t>docview</a:t>
            </a:r>
            <a:r>
              <a:rPr lang="en-US" sz="1400" dirty="0">
                <a:effectLst/>
                <a:latin typeface="Times New Roman" panose="02020603050405020304" pitchFamily="18" charset="0"/>
                <a:ea typeface="Times New Roman" panose="02020603050405020304" pitchFamily="18" charset="0"/>
              </a:rPr>
              <a:t>/2864399766/se-2?accountid=25320</a:t>
            </a:r>
          </a:p>
          <a:p>
            <a:pPr marR="0">
              <a:spcBef>
                <a:spcPts val="0"/>
              </a:spcBef>
              <a:spcAft>
                <a:spcPts val="0"/>
              </a:spcAft>
              <a:buFont typeface="+mj-lt"/>
              <a:buAutoNum type="arabicPeriod" startAt="26"/>
            </a:pPr>
            <a:r>
              <a:rPr lang="en-US" sz="1400" dirty="0" err="1">
                <a:effectLst/>
                <a:latin typeface="Times New Roman" panose="02020603050405020304" pitchFamily="18" charset="0"/>
                <a:ea typeface="Times New Roman" panose="02020603050405020304" pitchFamily="18" charset="0"/>
              </a:rPr>
              <a:t>Rezatofighi</a:t>
            </a:r>
            <a:r>
              <a:rPr lang="en-US" sz="1400" dirty="0">
                <a:effectLst/>
                <a:latin typeface="Times New Roman" panose="02020603050405020304" pitchFamily="18" charset="0"/>
                <a:ea typeface="Times New Roman" panose="02020603050405020304" pitchFamily="18" charset="0"/>
              </a:rPr>
              <a:t>, H., Tsoi, N., </a:t>
            </a:r>
            <a:r>
              <a:rPr lang="en-US" sz="1400" dirty="0" err="1">
                <a:effectLst/>
                <a:latin typeface="Times New Roman" panose="02020603050405020304" pitchFamily="18" charset="0"/>
                <a:ea typeface="Times New Roman" panose="02020603050405020304" pitchFamily="18" charset="0"/>
              </a:rPr>
              <a:t>Gwak</a:t>
            </a:r>
            <a:r>
              <a:rPr lang="en-US" sz="1400" dirty="0">
                <a:effectLst/>
                <a:latin typeface="Times New Roman" panose="02020603050405020304" pitchFamily="18" charset="0"/>
                <a:ea typeface="Times New Roman" panose="02020603050405020304" pitchFamily="18" charset="0"/>
              </a:rPr>
              <a:t>, J., </a:t>
            </a:r>
            <a:r>
              <a:rPr lang="en-US" sz="1400" dirty="0" err="1">
                <a:effectLst/>
                <a:latin typeface="Times New Roman" panose="02020603050405020304" pitchFamily="18" charset="0"/>
                <a:ea typeface="Times New Roman" panose="02020603050405020304" pitchFamily="18" charset="0"/>
              </a:rPr>
              <a:t>Sadeghian</a:t>
            </a:r>
            <a:r>
              <a:rPr lang="en-US" sz="1400" dirty="0">
                <a:effectLst/>
                <a:latin typeface="Times New Roman" panose="02020603050405020304" pitchFamily="18" charset="0"/>
                <a:ea typeface="Times New Roman" panose="02020603050405020304" pitchFamily="18" charset="0"/>
              </a:rPr>
              <a:t>, A., Reid, I., &amp; Savarese, S. (2019). </a:t>
            </a:r>
            <a:r>
              <a:rPr lang="en-US" sz="1400" i="1" dirty="0">
                <a:effectLst/>
                <a:latin typeface="Times New Roman" panose="02020603050405020304" pitchFamily="18" charset="0"/>
                <a:ea typeface="Times New Roman" panose="02020603050405020304" pitchFamily="18" charset="0"/>
              </a:rPr>
              <a:t>Generalized Intersection over Union: A Metric and A Loss for Bounding Box Regression</a:t>
            </a:r>
            <a:r>
              <a:rPr lang="en-US" sz="1400" dirty="0">
                <a:effectLst/>
                <a:latin typeface="Times New Roman" panose="02020603050405020304" pitchFamily="18" charset="0"/>
                <a:ea typeface="Times New Roman" panose="02020603050405020304" pitchFamily="18" charset="0"/>
              </a:rPr>
              <a:t>. http://</a:t>
            </a:r>
            <a:r>
              <a:rPr lang="en-US" sz="1400" dirty="0" err="1">
                <a:effectLst/>
                <a:latin typeface="Times New Roman" panose="02020603050405020304" pitchFamily="18" charset="0"/>
                <a:ea typeface="Times New Roman" panose="02020603050405020304" pitchFamily="18" charset="0"/>
              </a:rPr>
              <a:t>arxiv.org</a:t>
            </a:r>
            <a:r>
              <a:rPr lang="en-US" sz="1400" dirty="0">
                <a:effectLst/>
                <a:latin typeface="Times New Roman" panose="02020603050405020304" pitchFamily="18" charset="0"/>
                <a:ea typeface="Times New Roman" panose="02020603050405020304" pitchFamily="18" charset="0"/>
              </a:rPr>
              <a:t>/abs/1902.09630</a:t>
            </a:r>
          </a:p>
          <a:p>
            <a:pPr marR="0">
              <a:spcBef>
                <a:spcPts val="0"/>
              </a:spcBef>
              <a:spcAft>
                <a:spcPts val="0"/>
              </a:spcAft>
              <a:buFont typeface="+mj-lt"/>
              <a:buAutoNum type="arabicPeriod" startAt="26"/>
            </a:pPr>
            <a:r>
              <a:rPr lang="en-US" sz="1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Scientists measure impact of trees on 5G </a:t>
            </a:r>
            <a:r>
              <a:rPr lang="en-US" sz="14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mmWave</a:t>
            </a:r>
            <a:r>
              <a:rPr lang="en-US" sz="1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signal propagation</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(2022, January 27). everything RF - The leading website for the RF &amp; Microwave Industry. https://</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www.everythingrf.com</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/news/details/13843-scientists-measure-impact-of-trees-on-5g-mmwave-signal-propagation</a:t>
            </a:r>
            <a:r>
              <a:rPr lang="en-US" sz="1400" dirty="0">
                <a:effectLst/>
                <a:latin typeface="Times New Roman" panose="02020603050405020304" pitchFamily="18" charset="0"/>
                <a:cs typeface="Times New Roman" panose="02020603050405020304" pitchFamily="18" charset="0"/>
              </a:rPr>
              <a:t> </a:t>
            </a:r>
          </a:p>
          <a:p>
            <a:pPr marR="0">
              <a:spcBef>
                <a:spcPts val="0"/>
              </a:spcBef>
              <a:spcAft>
                <a:spcPts val="0"/>
              </a:spcAft>
              <a:buFont typeface="+mj-lt"/>
              <a:buAutoNum type="arabicPeriod" startAt="26"/>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Shah, R. (2018, November 9). </a:t>
            </a:r>
            <a:r>
              <a:rPr lang="en-US" sz="14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Psst</a:t>
            </a:r>
            <a:r>
              <a:rPr lang="en-US" sz="1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says 5G... </a:t>
            </a:r>
            <a:r>
              <a:rPr lang="en-US" sz="14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Wanna</a:t>
            </a:r>
            <a:r>
              <a:rPr lang="en-US" sz="1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see what my new antenna tech challenge looks like?</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Semiconductor Engineering. https://</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semiengineering.com</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/psst-says-5g-wanna-see-what-my-new-antenna-tech-challenge-looks-like/</a:t>
            </a:r>
            <a:r>
              <a:rPr lang="en-US"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0">
              <a:spcBef>
                <a:spcPts val="0"/>
              </a:spcBef>
              <a:spcAft>
                <a:spcPts val="0"/>
              </a:spcAft>
              <a:buFont typeface="+mj-lt"/>
              <a:buAutoNum type="arabicPeriod" startAt="26"/>
            </a:pPr>
            <a:r>
              <a:rPr lang="en-US" sz="1400" dirty="0">
                <a:effectLst/>
                <a:latin typeface="Times New Roman" panose="02020603050405020304" pitchFamily="18" charset="0"/>
                <a:ea typeface="Times New Roman" panose="02020603050405020304" pitchFamily="18" charset="0"/>
              </a:rPr>
              <a:t>Shen, Y., Huang, R., Hua, B., Pan, Y., Mei, Y., &amp; Dong, M. (2023). Automatic Tree Height Measurement Based on Three-Dimensional Reconstruction Using Smartphone. </a:t>
            </a:r>
            <a:r>
              <a:rPr lang="en-US" sz="1400" i="1" dirty="0">
                <a:effectLst/>
                <a:latin typeface="Times New Roman" panose="02020603050405020304" pitchFamily="18" charset="0"/>
                <a:ea typeface="Times New Roman" panose="02020603050405020304" pitchFamily="18" charset="0"/>
              </a:rPr>
              <a:t>Sensors 2023</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23</a:t>
            </a:r>
            <a:r>
              <a:rPr lang="en-US" sz="1400" dirty="0">
                <a:effectLst/>
                <a:latin typeface="Times New Roman" panose="02020603050405020304" pitchFamily="18" charset="0"/>
                <a:ea typeface="Times New Roman" panose="02020603050405020304" pitchFamily="18" charset="0"/>
              </a:rPr>
              <a:t>(16), 7248.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/10.3390/ s23167248</a:t>
            </a:r>
          </a:p>
          <a:p>
            <a:pPr marR="0">
              <a:spcBef>
                <a:spcPts val="0"/>
              </a:spcBef>
              <a:spcAft>
                <a:spcPts val="0"/>
              </a:spcAft>
              <a:buFont typeface="+mj-lt"/>
              <a:buAutoNum type="arabicPeriod" startAt="26"/>
            </a:pPr>
            <a:r>
              <a:rPr lang="en-US" sz="1400" dirty="0">
                <a:effectLst/>
                <a:latin typeface="Times New Roman" panose="02020603050405020304" pitchFamily="18" charset="0"/>
                <a:ea typeface="Times New Roman" panose="02020603050405020304" pitchFamily="18" charset="0"/>
              </a:rPr>
              <a:t>Song, J., Zhao, Y., Song, W., Zhou, H., Zhu, D., Huang, Q., Fan, Y., &amp; Lu, C. (2022). Fisheye Image Detection of Trees Using Improved YOLOX for Tree Height Estimation. </a:t>
            </a:r>
            <a:r>
              <a:rPr lang="en-US" sz="1400" i="1" dirty="0">
                <a:effectLst/>
                <a:latin typeface="Times New Roman" panose="02020603050405020304" pitchFamily="18" charset="0"/>
                <a:ea typeface="Times New Roman" panose="02020603050405020304" pitchFamily="18" charset="0"/>
              </a:rPr>
              <a:t>Sensors</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22</a:t>
            </a:r>
            <a:r>
              <a:rPr lang="en-US" sz="1400" dirty="0">
                <a:effectLst/>
                <a:latin typeface="Times New Roman" panose="02020603050405020304" pitchFamily="18" charset="0"/>
                <a:ea typeface="Times New Roman" panose="02020603050405020304" pitchFamily="18" charset="0"/>
              </a:rPr>
              <a:t>, 3636.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/10.3390/s22103636</a:t>
            </a:r>
          </a:p>
          <a:p>
            <a:pPr marR="0">
              <a:spcBef>
                <a:spcPts val="0"/>
              </a:spcBef>
              <a:spcAft>
                <a:spcPts val="0"/>
              </a:spcAft>
              <a:buFont typeface="+mj-lt"/>
              <a:buAutoNum type="arabicPeriod" startAt="26"/>
            </a:pPr>
            <a:r>
              <a:rPr lang="en-US" sz="1400" dirty="0" err="1">
                <a:effectLst/>
                <a:latin typeface="Times New Roman" panose="02020603050405020304" pitchFamily="18" charset="0"/>
                <a:ea typeface="Times New Roman" panose="02020603050405020304" pitchFamily="18" charset="0"/>
              </a:rPr>
              <a:t>Suhaizad</a:t>
            </a:r>
            <a:r>
              <a:rPr lang="en-US" sz="1400" dirty="0">
                <a:effectLst/>
                <a:latin typeface="Times New Roman" panose="02020603050405020304" pitchFamily="18" charset="0"/>
                <a:ea typeface="Times New Roman" panose="02020603050405020304" pitchFamily="18" charset="0"/>
              </a:rPr>
              <a:t>, L. S., Khalid, N., &amp; Abu Sari, M. Y. (2023). Tree Height and Crown Extraction From UAV-Based Multispectral Imagery. </a:t>
            </a:r>
            <a:r>
              <a:rPr lang="en-US" sz="1400" i="1" dirty="0">
                <a:effectLst/>
                <a:latin typeface="Times New Roman" panose="02020603050405020304" pitchFamily="18" charset="0"/>
                <a:ea typeface="Times New Roman" panose="02020603050405020304" pitchFamily="18" charset="0"/>
              </a:rPr>
              <a:t>International Journal of Geoinformatics</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19</a:t>
            </a:r>
            <a:r>
              <a:rPr lang="en-US" sz="1400" dirty="0">
                <a:effectLst/>
                <a:latin typeface="Times New Roman" panose="02020603050405020304" pitchFamily="18" charset="0"/>
                <a:ea typeface="Times New Roman" panose="02020603050405020304" pitchFamily="18" charset="0"/>
              </a:rPr>
              <a:t>(5), 61–68.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/10.52939/ijg.v19i5.2661</a:t>
            </a:r>
          </a:p>
          <a:p>
            <a:pPr marR="0">
              <a:spcBef>
                <a:spcPts val="0"/>
              </a:spcBef>
              <a:spcAft>
                <a:spcPts val="0"/>
              </a:spcAft>
              <a:buFont typeface="+mj-lt"/>
              <a:buAutoNum type="arabicPeriod" startAt="26"/>
            </a:pPr>
            <a:r>
              <a:rPr lang="en-US" sz="1400" dirty="0" err="1">
                <a:effectLst/>
                <a:latin typeface="Times New Roman" panose="02020603050405020304" pitchFamily="18" charset="0"/>
                <a:ea typeface="Times New Roman" panose="02020603050405020304" pitchFamily="18" charset="0"/>
              </a:rPr>
              <a:t>Thuvander</a:t>
            </a:r>
            <a:r>
              <a:rPr lang="en-US" sz="1400" dirty="0">
                <a:effectLst/>
                <a:latin typeface="Times New Roman" panose="02020603050405020304" pitchFamily="18" charset="0"/>
                <a:ea typeface="Times New Roman" panose="02020603050405020304" pitchFamily="18" charset="0"/>
              </a:rPr>
              <a:t>, L., </a:t>
            </a:r>
            <a:r>
              <a:rPr lang="en-US" sz="1400" dirty="0" err="1">
                <a:effectLst/>
                <a:latin typeface="Times New Roman" panose="02020603050405020304" pitchFamily="18" charset="0"/>
                <a:ea typeface="Times New Roman" panose="02020603050405020304" pitchFamily="18" charset="0"/>
              </a:rPr>
              <a:t>Somanath</a:t>
            </a:r>
            <a:r>
              <a:rPr lang="en-US" sz="1400" dirty="0">
                <a:effectLst/>
                <a:latin typeface="Times New Roman" panose="02020603050405020304" pitchFamily="18" charset="0"/>
                <a:ea typeface="Times New Roman" panose="02020603050405020304" pitchFamily="18" charset="0"/>
              </a:rPr>
              <a:t>, S., &amp; </a:t>
            </a:r>
            <a:r>
              <a:rPr lang="en-US" sz="1400" dirty="0" err="1">
                <a:effectLst/>
                <a:latin typeface="Times New Roman" panose="02020603050405020304" pitchFamily="18" charset="0"/>
                <a:ea typeface="Times New Roman" panose="02020603050405020304" pitchFamily="18" charset="0"/>
              </a:rPr>
              <a:t>Hollberg</a:t>
            </a:r>
            <a:r>
              <a:rPr lang="en-US" sz="1400" dirty="0">
                <a:effectLst/>
                <a:latin typeface="Times New Roman" panose="02020603050405020304" pitchFamily="18" charset="0"/>
                <a:ea typeface="Times New Roman" panose="02020603050405020304" pitchFamily="18" charset="0"/>
              </a:rPr>
              <a:t>, A. (2022). PROCEDURAL DIGITAL TWIN GENERATION FOR CO-CREATING IN VR FOCUSING ON VEGETATION. </a:t>
            </a:r>
            <a:r>
              <a:rPr lang="en-US" sz="1400" i="1" dirty="0">
                <a:effectLst/>
                <a:latin typeface="Times New Roman" panose="02020603050405020304" pitchFamily="18" charset="0"/>
                <a:ea typeface="Times New Roman" panose="02020603050405020304" pitchFamily="18" charset="0"/>
              </a:rPr>
              <a:t>International Archives of the Photogrammetry, Remote Sensing &amp; Spatial Information Sciences</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48</a:t>
            </a:r>
            <a:r>
              <a:rPr lang="en-US" sz="1400" dirty="0">
                <a:effectLst/>
                <a:latin typeface="Times New Roman" panose="02020603050405020304" pitchFamily="18" charset="0"/>
                <a:ea typeface="Times New Roman" panose="02020603050405020304" pitchFamily="18" charset="0"/>
              </a:rPr>
              <a:t>(4/W5), 189–196.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/10.5194/isprs-archives-XLVIII-4-W5-2022-189-2022</a:t>
            </a:r>
          </a:p>
        </p:txBody>
      </p:sp>
      <p:pic>
        <p:nvPicPr>
          <p:cNvPr id="6" name="Audio Recording Oct 22, 2023 at 9:56:10 PM" descr="Audio Recording Oct 22, 2023 at 9:56:10 PM">
            <a:hlinkClick r:id="" action="ppaction://media"/>
            <a:extLst>
              <a:ext uri="{FF2B5EF4-FFF2-40B4-BE49-F238E27FC236}">
                <a16:creationId xmlns:a16="http://schemas.microsoft.com/office/drawing/2014/main" id="{28C566C6-8C4E-A440-A944-0F820BBA63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31370" y="6179665"/>
            <a:ext cx="812800" cy="812800"/>
          </a:xfrm>
          <a:prstGeom prst="rect">
            <a:avLst/>
          </a:prstGeom>
        </p:spPr>
      </p:pic>
    </p:spTree>
    <p:extLst>
      <p:ext uri="{BB962C8B-B14F-4D97-AF65-F5344CB8AC3E}">
        <p14:creationId xmlns:p14="http://schemas.microsoft.com/office/powerpoint/2010/main" val="202274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blinds(horizontal)">
                                      <p:cBhvr>
                                        <p:cTn id="9" dur="500"/>
                                        <p:tgtEl>
                                          <p:spTgt spid="3">
                                            <p:txEl>
                                              <p:pRg st="0" end="0"/>
                                            </p:txEl>
                                          </p:spTgt>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blinds(horizontal)">
                                      <p:cBhvr>
                                        <p:cTn id="39" dur="500"/>
                                        <p:tgtEl>
                                          <p:spTgt spid="3">
                                            <p:txEl>
                                              <p:pRg st="10" end="10"/>
                                            </p:txEl>
                                          </p:spTgt>
                                        </p:tgtEl>
                                      </p:cBhvr>
                                    </p:animEffect>
                                  </p:childTnLst>
                                </p:cTn>
                              </p:par>
                            </p:childTnLst>
                          </p:cTn>
                        </p:par>
                        <p:par>
                          <p:cTn id="40" fill="hold">
                            <p:stCondLst>
                              <p:cond delay="500"/>
                            </p:stCondLst>
                            <p:childTnLst>
                              <p:par>
                                <p:cTn id="41" presetID="1" presetClass="mediacall" presetSubtype="0" fill="hold" nodeType="afterEffect">
                                  <p:stCondLst>
                                    <p:cond delay="0"/>
                                  </p:stCondLst>
                                  <p:childTnLst>
                                    <p:cmd type="call" cmd="playFrom(0.0)">
                                      <p:cBhvr>
                                        <p:cTn id="42" dur="28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3">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91AE2B-5EF4-274D-9049-1F2DB201E428}"/>
              </a:ext>
            </a:extLst>
          </p:cNvPr>
          <p:cNvSpPr>
            <a:spLocks noGrp="1"/>
          </p:cNvSpPr>
          <p:nvPr>
            <p:ph type="title"/>
          </p:nvPr>
        </p:nvSpPr>
        <p:spPr>
          <a:xfrm>
            <a:off x="2019300" y="538956"/>
            <a:ext cx="8985250" cy="1118394"/>
          </a:xfrm>
        </p:spPr>
        <p:txBody>
          <a:bodyPr anchor="t">
            <a:normAutofit/>
          </a:bodyPr>
          <a:lstStyle/>
          <a:p>
            <a:r>
              <a:rPr lang="en-US" sz="5400" dirty="0"/>
              <a:t>Resources</a:t>
            </a:r>
          </a:p>
        </p:txBody>
      </p:sp>
      <p:pic>
        <p:nvPicPr>
          <p:cNvPr id="41" name="Graphic 40" descr="Forest scene">
            <a:extLst>
              <a:ext uri="{FF2B5EF4-FFF2-40B4-BE49-F238E27FC236}">
                <a16:creationId xmlns:a16="http://schemas.microsoft.com/office/drawing/2014/main" id="{49708B88-9439-65A9-628C-EE768EBF1E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54AAA3AD-7E23-B649-94B3-937948918EE2}"/>
              </a:ext>
            </a:extLst>
          </p:cNvPr>
          <p:cNvSpPr>
            <a:spLocks noGrp="1"/>
          </p:cNvSpPr>
          <p:nvPr>
            <p:ph idx="1"/>
          </p:nvPr>
        </p:nvSpPr>
        <p:spPr>
          <a:xfrm>
            <a:off x="1097026" y="1288256"/>
            <a:ext cx="9994900" cy="5455443"/>
          </a:xfrm>
        </p:spPr>
        <p:txBody>
          <a:bodyPr>
            <a:noAutofit/>
          </a:bodyPr>
          <a:lstStyle/>
          <a:p>
            <a:pPr marL="342900" marR="0" indent="-342900">
              <a:spcBef>
                <a:spcPts val="0"/>
              </a:spcBef>
              <a:spcAft>
                <a:spcPts val="0"/>
              </a:spcAft>
              <a:buFont typeface="+mj-lt"/>
              <a:buAutoNum type="arabicPeriod" startAt="37"/>
            </a:pPr>
            <a:r>
              <a:rPr lang="en-US" sz="1400" dirty="0">
                <a:effectLst/>
                <a:latin typeface="Times New Roman" panose="02020603050405020304" pitchFamily="18" charset="0"/>
                <a:ea typeface="Times New Roman" panose="02020603050405020304" pitchFamily="18" charset="0"/>
              </a:rPr>
              <a:t>Zhang, Y., Anderson, C. R., </a:t>
            </a:r>
            <a:r>
              <a:rPr lang="en-US" sz="1400" dirty="0" err="1">
                <a:effectLst/>
                <a:latin typeface="Times New Roman" panose="02020603050405020304" pitchFamily="18" charset="0"/>
                <a:ea typeface="Times New Roman" panose="02020603050405020304" pitchFamily="18" charset="0"/>
              </a:rPr>
              <a:t>Michelusi</a:t>
            </a:r>
            <a:r>
              <a:rPr lang="en-US" sz="1400" dirty="0">
                <a:effectLst/>
                <a:latin typeface="Times New Roman" panose="02020603050405020304" pitchFamily="18" charset="0"/>
                <a:ea typeface="Times New Roman" panose="02020603050405020304" pitchFamily="18" charset="0"/>
              </a:rPr>
              <a:t>, N., Love, D. J., Baker, K. R., &amp; </a:t>
            </a:r>
            <a:r>
              <a:rPr lang="en-US" sz="1400" dirty="0" err="1">
                <a:effectLst/>
                <a:latin typeface="Times New Roman" panose="02020603050405020304" pitchFamily="18" charset="0"/>
                <a:ea typeface="Times New Roman" panose="02020603050405020304" pitchFamily="18" charset="0"/>
              </a:rPr>
              <a:t>Krogmeier</a:t>
            </a:r>
            <a:r>
              <a:rPr lang="en-US" sz="1400" dirty="0">
                <a:effectLst/>
                <a:latin typeface="Times New Roman" panose="02020603050405020304" pitchFamily="18" charset="0"/>
                <a:ea typeface="Times New Roman" panose="02020603050405020304" pitchFamily="18" charset="0"/>
              </a:rPr>
              <a:t>, J. V. (2019). Propagation Modeling Through Foliage in a Coniferous Forest at 28 GHz. </a:t>
            </a:r>
            <a:r>
              <a:rPr lang="en-US" sz="1400" i="1" dirty="0">
                <a:effectLst/>
                <a:latin typeface="Times New Roman" panose="02020603050405020304" pitchFamily="18" charset="0"/>
                <a:ea typeface="Times New Roman" panose="02020603050405020304" pitchFamily="18" charset="0"/>
              </a:rPr>
              <a:t>IEEE Wireless Communications Letters</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8</a:t>
            </a:r>
            <a:r>
              <a:rPr lang="en-US" sz="1400" dirty="0">
                <a:effectLst/>
                <a:latin typeface="Times New Roman" panose="02020603050405020304" pitchFamily="18" charset="0"/>
                <a:ea typeface="Times New Roman" panose="02020603050405020304" pitchFamily="18" charset="0"/>
              </a:rPr>
              <a:t>(3), 901–904.</a:t>
            </a:r>
          </a:p>
          <a:p>
            <a:pPr marL="342900" marR="0" indent="-342900">
              <a:spcBef>
                <a:spcPts val="0"/>
              </a:spcBef>
              <a:spcAft>
                <a:spcPts val="0"/>
              </a:spcAft>
              <a:buFont typeface="+mj-lt"/>
              <a:buAutoNum type="arabicPeriod" startAt="37"/>
            </a:pPr>
            <a:r>
              <a:rPr lang="en-US" sz="1400" dirty="0">
                <a:effectLst/>
                <a:latin typeface="Times New Roman" panose="02020603050405020304" pitchFamily="18" charset="0"/>
                <a:ea typeface="Times New Roman" panose="02020603050405020304" pitchFamily="18" charset="0"/>
              </a:rPr>
              <a:t>Zhao, D., Li, X., Wang, X., Shen, X., &amp; Gao, W. (2022). Applying Digital Twins to Research the Relationship Between Urban Expansion and Vegetation Coverage: A Case Study of Natural Preserve. </a:t>
            </a:r>
            <a:r>
              <a:rPr lang="en-US" sz="1400" i="1" dirty="0">
                <a:effectLst/>
                <a:latin typeface="Times New Roman" panose="02020603050405020304" pitchFamily="18" charset="0"/>
                <a:ea typeface="Times New Roman" panose="02020603050405020304" pitchFamily="18" charset="0"/>
              </a:rPr>
              <a:t>Frontiers in Plant Science</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13</a:t>
            </a:r>
            <a:r>
              <a:rPr lang="en-US" sz="1400" dirty="0">
                <a:effectLst/>
                <a:latin typeface="Times New Roman" panose="02020603050405020304" pitchFamily="18" charset="0"/>
                <a:ea typeface="Times New Roman" panose="02020603050405020304" pitchFamily="18" charset="0"/>
              </a:rPr>
              <a:t>, 840471.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/10.3389/fpls.2022.840471</a:t>
            </a:r>
          </a:p>
          <a:p>
            <a:pPr marL="342900" marR="0" indent="-342900">
              <a:spcBef>
                <a:spcPts val="0"/>
              </a:spcBef>
              <a:spcAft>
                <a:spcPts val="0"/>
              </a:spcAft>
              <a:buFont typeface="+mj-lt"/>
              <a:buAutoNum type="arabicPeriod" startAt="37"/>
            </a:pPr>
            <a:r>
              <a:rPr lang="en-US" sz="1400" dirty="0">
                <a:effectLst/>
                <a:latin typeface="Times New Roman" panose="02020603050405020304" pitchFamily="18" charset="0"/>
                <a:ea typeface="Times New Roman" panose="02020603050405020304" pitchFamily="18" charset="0"/>
              </a:rPr>
              <a:t>Zhong, Y., Yang, Y., Zhu, X., Huang, Y., </a:t>
            </a:r>
            <a:r>
              <a:rPr lang="en-US" sz="1400" dirty="0" err="1">
                <a:effectLst/>
                <a:latin typeface="Times New Roman" panose="02020603050405020304" pitchFamily="18" charset="0"/>
                <a:ea typeface="Times New Roman" panose="02020603050405020304" pitchFamily="18" charset="0"/>
              </a:rPr>
              <a:t>Dutkiewicz</a:t>
            </a:r>
            <a:r>
              <a:rPr lang="en-US" sz="1400" dirty="0">
                <a:effectLst/>
                <a:latin typeface="Times New Roman" panose="02020603050405020304" pitchFamily="18" charset="0"/>
                <a:ea typeface="Times New Roman" panose="02020603050405020304" pitchFamily="18" charset="0"/>
              </a:rPr>
              <a:t>, E., Zhou, Z., &amp; Jiang, T. (2018). Impact of Seasonal Variations on Foliage Penetration Experiment: A WSN-Based Device-Free Sensing Approach. </a:t>
            </a:r>
            <a:r>
              <a:rPr lang="en-US" sz="1400" i="1" dirty="0">
                <a:effectLst/>
                <a:latin typeface="Times New Roman" panose="02020603050405020304" pitchFamily="18" charset="0"/>
                <a:ea typeface="Times New Roman" panose="02020603050405020304" pitchFamily="18" charset="0"/>
              </a:rPr>
              <a:t>IEEE Transactions on Geoscience &amp; Remote Sensing</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56</a:t>
            </a:r>
            <a:r>
              <a:rPr lang="en-US" sz="1400" dirty="0">
                <a:effectLst/>
                <a:latin typeface="Times New Roman" panose="02020603050405020304" pitchFamily="18" charset="0"/>
                <a:ea typeface="Times New Roman" panose="02020603050405020304" pitchFamily="18" charset="0"/>
              </a:rPr>
              <a:t>(9), 5035–5045.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/10.1109/TGRS.2018.2804346</a:t>
            </a:r>
          </a:p>
          <a:p>
            <a:pPr marR="0">
              <a:spcBef>
                <a:spcPts val="0"/>
              </a:spcBef>
              <a:spcAft>
                <a:spcPts val="600"/>
              </a:spcAft>
              <a:buFont typeface="+mj-lt"/>
              <a:buAutoNum type="arabicPeriod" startAt="37"/>
            </a:pPr>
            <a:endParaRPr lang="en-US" sz="1400" dirty="0">
              <a:effectLst/>
              <a:latin typeface="Times New Roman" panose="02020603050405020304" pitchFamily="18" charset="0"/>
              <a:ea typeface="Times New Roman" panose="02020603050405020304" pitchFamily="18" charset="0"/>
            </a:endParaRPr>
          </a:p>
        </p:txBody>
      </p:sp>
      <p:pic>
        <p:nvPicPr>
          <p:cNvPr id="6" name="Audio Recording Oct 22, 2023 at 9:56:10 PM" descr="Audio Recording Oct 22, 2023 at 9:56:10 PM">
            <a:hlinkClick r:id="" action="ppaction://media"/>
            <a:extLst>
              <a:ext uri="{FF2B5EF4-FFF2-40B4-BE49-F238E27FC236}">
                <a16:creationId xmlns:a16="http://schemas.microsoft.com/office/drawing/2014/main" id="{01B7F3E0-570D-8147-8CA2-1775FEF390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31370" y="6179665"/>
            <a:ext cx="812800" cy="812800"/>
          </a:xfrm>
          <a:prstGeom prst="rect">
            <a:avLst/>
          </a:prstGeom>
        </p:spPr>
      </p:pic>
    </p:spTree>
    <p:extLst>
      <p:ext uri="{BB962C8B-B14F-4D97-AF65-F5344CB8AC3E}">
        <p14:creationId xmlns:p14="http://schemas.microsoft.com/office/powerpoint/2010/main" val="85120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blinds(horizontal)">
                                      <p:cBhvr>
                                        <p:cTn id="9" dur="500"/>
                                        <p:tgtEl>
                                          <p:spTgt spid="3">
                                            <p:txEl>
                                              <p:pRg st="0" end="0"/>
                                            </p:txEl>
                                          </p:spTgt>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1" presetClass="mediacall" presetSubtype="0" fill="hold" nodeType="afterEffect">
                                  <p:stCondLst>
                                    <p:cond delay="0"/>
                                  </p:stCondLst>
                                  <p:childTnLst>
                                    <p:cmd type="call" cmd="playFrom(0.0)">
                                      <p:cBhvr>
                                        <p:cTn id="18" dur="28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94115D8-BF79-9847-A72B-92CB9EC0E716}"/>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6600" kern="1200">
                <a:solidFill>
                  <a:schemeClr val="tx1"/>
                </a:solidFill>
                <a:latin typeface="+mj-lt"/>
                <a:ea typeface="+mj-ea"/>
                <a:cs typeface="+mj-cs"/>
              </a:rPr>
              <a:t>Thank You!!</a:t>
            </a:r>
          </a:p>
        </p:txBody>
      </p:sp>
      <p:sp>
        <p:nvSpPr>
          <p:cNvPr id="13" name="Rectangle: Rounded Corners 12">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Forest scene">
            <a:extLst>
              <a:ext uri="{FF2B5EF4-FFF2-40B4-BE49-F238E27FC236}">
                <a16:creationId xmlns:a16="http://schemas.microsoft.com/office/drawing/2014/main" id="{285A16F8-152D-0D4A-937E-0491E3680F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4900" y="538956"/>
            <a:ext cx="749300" cy="749300"/>
          </a:xfrm>
          <a:prstGeom prst="rect">
            <a:avLst/>
          </a:prstGeom>
        </p:spPr>
      </p:pic>
      <p:pic>
        <p:nvPicPr>
          <p:cNvPr id="3" name="Audio Recording Oct 22, 2023 at 9:36:48 PM" descr="Audio Recording Oct 22, 2023 at 9:36:48 PM">
            <a:hlinkClick r:id="" action="ppaction://media"/>
            <a:extLst>
              <a:ext uri="{FF2B5EF4-FFF2-40B4-BE49-F238E27FC236}">
                <a16:creationId xmlns:a16="http://schemas.microsoft.com/office/drawing/2014/main" id="{1F8D2A2B-0A57-0C40-945D-8EC98D2310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9440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700"/>
                            </p:stCondLst>
                            <p:childTnLst>
                              <p:par>
                                <p:cTn id="9" presetID="1" presetClass="mediacall" presetSubtype="0" fill="hold" nodeType="afterEffect">
                                  <p:stCondLst>
                                    <p:cond delay="0"/>
                                  </p:stCondLst>
                                  <p:childTnLst>
                                    <p:cmd type="call" cmd="playFrom(0.0)">
                                      <p:cBhvr>
                                        <p:cTn id="10" dur="12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ud shaped hard drive with cables">
            <a:extLst>
              <a:ext uri="{FF2B5EF4-FFF2-40B4-BE49-F238E27FC236}">
                <a16:creationId xmlns:a16="http://schemas.microsoft.com/office/drawing/2014/main" id="{3ED2FD73-76B4-7EC0-5607-7EE08D78AFDE}"/>
              </a:ext>
            </a:extLst>
          </p:cNvPr>
          <p:cNvPicPr>
            <a:picLocks noChangeAspect="1"/>
          </p:cNvPicPr>
          <p:nvPr/>
        </p:nvPicPr>
        <p:blipFill rotWithShape="1">
          <a:blip r:embed="rId2"/>
          <a:srcRect t="1747"/>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0D29F7-DB93-414F-B829-55F25B7CCC0D}"/>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BackUp</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593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2E0DD2-11DF-4411-A6ED-1182F5176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809D52-3D11-6E47-A539-773BB6D0EAA2}"/>
              </a:ext>
            </a:extLst>
          </p:cNvPr>
          <p:cNvSpPr>
            <a:spLocks noGrp="1"/>
          </p:cNvSpPr>
          <p:nvPr>
            <p:ph type="title"/>
          </p:nvPr>
        </p:nvSpPr>
        <p:spPr>
          <a:xfrm>
            <a:off x="7995521" y="234778"/>
            <a:ext cx="3800564" cy="1671569"/>
          </a:xfrm>
        </p:spPr>
        <p:txBody>
          <a:bodyPr>
            <a:normAutofit fontScale="90000"/>
          </a:bodyPr>
          <a:lstStyle/>
          <a:p>
            <a:r>
              <a:rPr lang="en-US" sz="5400" dirty="0"/>
              <a:t>Research Design</a:t>
            </a:r>
            <a:br>
              <a:rPr lang="en-US" sz="3700" dirty="0"/>
            </a:br>
            <a:r>
              <a:rPr lang="en-US" sz="3000" dirty="0"/>
              <a:t>Data Collection Strategy</a:t>
            </a:r>
          </a:p>
        </p:txBody>
      </p:sp>
      <p:graphicFrame>
        <p:nvGraphicFramePr>
          <p:cNvPr id="39" name="Content Placeholder 2">
            <a:extLst>
              <a:ext uri="{FF2B5EF4-FFF2-40B4-BE49-F238E27FC236}">
                <a16:creationId xmlns:a16="http://schemas.microsoft.com/office/drawing/2014/main" id="{E38A6B53-85DD-6F0D-C046-3FFCF757FACA}"/>
              </a:ext>
            </a:extLst>
          </p:cNvPr>
          <p:cNvGraphicFramePr>
            <a:graphicFrameLocks noGrp="1"/>
          </p:cNvGraphicFramePr>
          <p:nvPr>
            <p:ph idx="1"/>
            <p:extLst>
              <p:ext uri="{D42A27DB-BD31-4B8C-83A1-F6EECF244321}">
                <p14:modId xmlns:p14="http://schemas.microsoft.com/office/powerpoint/2010/main" val="3395520173"/>
              </p:ext>
            </p:extLst>
          </p:nvPr>
        </p:nvGraphicFramePr>
        <p:xfrm>
          <a:off x="7537669" y="1945686"/>
          <a:ext cx="4645363" cy="4677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5" name="Curved Connector 34">
            <a:extLst>
              <a:ext uri="{FF2B5EF4-FFF2-40B4-BE49-F238E27FC236}">
                <a16:creationId xmlns:a16="http://schemas.microsoft.com/office/drawing/2014/main" id="{A819457A-F53B-2D41-8830-7304706CE4C0}"/>
              </a:ext>
            </a:extLst>
          </p:cNvPr>
          <p:cNvCxnSpPr>
            <a:cxnSpLocks/>
          </p:cNvCxnSpPr>
          <p:nvPr/>
        </p:nvCxnSpPr>
        <p:spPr>
          <a:xfrm rot="10800000">
            <a:off x="7506343" y="5207182"/>
            <a:ext cx="3968480" cy="230813"/>
          </a:xfrm>
          <a:prstGeom prst="curvedConnector3">
            <a:avLst>
              <a:gd name="adj1" fmla="val -2860"/>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39774194-C4D0-BF4A-938D-553DDD1B5509}"/>
              </a:ext>
            </a:extLst>
          </p:cNvPr>
          <p:cNvGrpSpPr/>
          <p:nvPr/>
        </p:nvGrpSpPr>
        <p:grpSpPr>
          <a:xfrm>
            <a:off x="-60768" y="-131799"/>
            <a:ext cx="3759752" cy="2359697"/>
            <a:chOff x="-60768" y="-131799"/>
            <a:chExt cx="3759752" cy="2359697"/>
          </a:xfrm>
        </p:grpSpPr>
        <p:pic>
          <p:nvPicPr>
            <p:cNvPr id="25" name="Picture 24" descr="A map of a city&#10;&#10;Description automatically generated">
              <a:extLst>
                <a:ext uri="{FF2B5EF4-FFF2-40B4-BE49-F238E27FC236}">
                  <a16:creationId xmlns:a16="http://schemas.microsoft.com/office/drawing/2014/main" id="{C3B2EE46-D416-0D4B-B5B6-50DBE960D761}"/>
                </a:ext>
              </a:extLst>
            </p:cNvPr>
            <p:cNvPicPr>
              <a:picLocks noChangeAspect="1"/>
            </p:cNvPicPr>
            <p:nvPr/>
          </p:nvPicPr>
          <p:blipFill rotWithShape="1">
            <a:blip r:embed="rId8"/>
            <a:srcRect r="47" b="-6"/>
            <a:stretch/>
          </p:blipFill>
          <p:spPr>
            <a:xfrm>
              <a:off x="11084" y="-861"/>
              <a:ext cx="3687900" cy="2228759"/>
            </a:xfrm>
            <a:prstGeom prst="rect">
              <a:avLst/>
            </a:prstGeom>
          </p:spPr>
        </p:pic>
        <p:sp>
          <p:nvSpPr>
            <p:cNvPr id="72" name="TextBox 71">
              <a:extLst>
                <a:ext uri="{FF2B5EF4-FFF2-40B4-BE49-F238E27FC236}">
                  <a16:creationId xmlns:a16="http://schemas.microsoft.com/office/drawing/2014/main" id="{F14F7639-DE1E-B24E-B968-EFF42541FE54}"/>
                </a:ext>
              </a:extLst>
            </p:cNvPr>
            <p:cNvSpPr txBox="1"/>
            <p:nvPr/>
          </p:nvSpPr>
          <p:spPr>
            <a:xfrm>
              <a:off x="-60768" y="-131799"/>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highlight>
                    <a:srgbClr val="C0C0C0"/>
                  </a:highlight>
                  <a:latin typeface="Times New Roman" panose="02020603050405020304" pitchFamily="18" charset="0"/>
                  <a:ea typeface="Times New Roman" panose="02020603050405020304" pitchFamily="18" charset="0"/>
                </a:rPr>
                <a:t>Figure (a)</a:t>
              </a:r>
              <a:r>
                <a:rPr lang="en-US" sz="900" b="1" dirty="0">
                  <a:highlight>
                    <a:srgbClr val="C0C0C0"/>
                  </a:highlight>
                  <a:latin typeface="Times New Roman" panose="02020603050405020304" pitchFamily="18" charset="0"/>
                  <a:ea typeface="Times New Roman" panose="02020603050405020304" pitchFamily="18" charset="0"/>
                </a:rPr>
                <a:t> </a:t>
              </a:r>
              <a:r>
                <a:rPr lang="en-US" sz="900" dirty="0">
                  <a:solidFill>
                    <a:srgbClr val="000000"/>
                  </a:solidFill>
                  <a:effectLst/>
                  <a:highlight>
                    <a:srgbClr val="C0C0C0"/>
                  </a:highlight>
                  <a:latin typeface="Times New Roman" panose="02020603050405020304" pitchFamily="18" charset="0"/>
                  <a:ea typeface="Times New Roman" panose="02020603050405020304" pitchFamily="18" charset="0"/>
                </a:rPr>
                <a:t>A region of Philadelphia downtown.</a:t>
              </a:r>
              <a:endParaRPr lang="en-US" sz="900" dirty="0">
                <a:highlight>
                  <a:srgbClr val="C0C0C0"/>
                </a:highlight>
              </a:endParaRPr>
            </a:p>
          </p:txBody>
        </p:sp>
      </p:grpSp>
      <p:grpSp>
        <p:nvGrpSpPr>
          <p:cNvPr id="78" name="Group 77">
            <a:extLst>
              <a:ext uri="{FF2B5EF4-FFF2-40B4-BE49-F238E27FC236}">
                <a16:creationId xmlns:a16="http://schemas.microsoft.com/office/drawing/2014/main" id="{61CC1EE0-F0AF-454B-A906-4EFA98454262}"/>
              </a:ext>
            </a:extLst>
          </p:cNvPr>
          <p:cNvGrpSpPr/>
          <p:nvPr/>
        </p:nvGrpSpPr>
        <p:grpSpPr>
          <a:xfrm>
            <a:off x="3711132" y="-68299"/>
            <a:ext cx="3743784" cy="2315369"/>
            <a:chOff x="3711132" y="-68299"/>
            <a:chExt cx="3743784" cy="2315369"/>
          </a:xfrm>
        </p:grpSpPr>
        <p:pic>
          <p:nvPicPr>
            <p:cNvPr id="10" name="Picture 9" descr="A map of a city&#10;&#10;Description automatically generated">
              <a:extLst>
                <a:ext uri="{FF2B5EF4-FFF2-40B4-BE49-F238E27FC236}">
                  <a16:creationId xmlns:a16="http://schemas.microsoft.com/office/drawing/2014/main" id="{E2E7DE46-7CFD-7149-8F06-C6495EA8892B}"/>
                </a:ext>
              </a:extLst>
            </p:cNvPr>
            <p:cNvPicPr>
              <a:picLocks noChangeAspect="1"/>
            </p:cNvPicPr>
            <p:nvPr/>
          </p:nvPicPr>
          <p:blipFill rotWithShape="1">
            <a:blip r:embed="rId9"/>
            <a:srcRect t="5563" r="-6" b="5557"/>
            <a:stretch/>
          </p:blipFill>
          <p:spPr>
            <a:xfrm>
              <a:off x="3781737" y="18311"/>
              <a:ext cx="3673179" cy="2228759"/>
            </a:xfrm>
            <a:prstGeom prst="rect">
              <a:avLst/>
            </a:prstGeom>
          </p:spPr>
        </p:pic>
        <p:sp>
          <p:nvSpPr>
            <p:cNvPr id="73" name="TextBox 72">
              <a:extLst>
                <a:ext uri="{FF2B5EF4-FFF2-40B4-BE49-F238E27FC236}">
                  <a16:creationId xmlns:a16="http://schemas.microsoft.com/office/drawing/2014/main" id="{98381FE3-7C6E-9B48-ADF7-1EFA35DF4A8A}"/>
                </a:ext>
              </a:extLst>
            </p:cNvPr>
            <p:cNvSpPr txBox="1"/>
            <p:nvPr/>
          </p:nvSpPr>
          <p:spPr>
            <a:xfrm>
              <a:off x="3711132" y="-68299"/>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highlight>
                    <a:srgbClr val="C0C0C0"/>
                  </a:highlight>
                  <a:latin typeface="Times New Roman" panose="02020603050405020304" pitchFamily="18" charset="0"/>
                  <a:ea typeface="Times New Roman" panose="02020603050405020304" pitchFamily="18" charset="0"/>
                </a:rPr>
                <a:t>Figure (b)</a:t>
              </a:r>
              <a:r>
                <a:rPr lang="en-US" sz="900" b="1" dirty="0">
                  <a:highlight>
                    <a:srgbClr val="C0C0C0"/>
                  </a:highlight>
                  <a:latin typeface="Times New Roman" panose="02020603050405020304" pitchFamily="18" charset="0"/>
                  <a:ea typeface="Times New Roman" panose="02020603050405020304" pitchFamily="18" charset="0"/>
                </a:rPr>
                <a:t> </a:t>
              </a:r>
              <a:r>
                <a:rPr lang="en-US" sz="900" dirty="0">
                  <a:solidFill>
                    <a:srgbClr val="000000"/>
                  </a:solidFill>
                  <a:effectLst/>
                  <a:highlight>
                    <a:srgbClr val="C0C0C0"/>
                  </a:highlight>
                  <a:latin typeface="Times New Roman" panose="02020603050405020304" pitchFamily="18" charset="0"/>
                  <a:ea typeface="Times New Roman" panose="02020603050405020304" pitchFamily="18" charset="0"/>
                </a:rPr>
                <a:t>A region of Philadelphia downtown. With Points placed</a:t>
              </a:r>
              <a:endParaRPr lang="en-US" sz="900" dirty="0">
                <a:highlight>
                  <a:srgbClr val="C0C0C0"/>
                </a:highlight>
              </a:endParaRPr>
            </a:p>
          </p:txBody>
        </p:sp>
      </p:grpSp>
      <p:grpSp>
        <p:nvGrpSpPr>
          <p:cNvPr id="80" name="Group 79">
            <a:extLst>
              <a:ext uri="{FF2B5EF4-FFF2-40B4-BE49-F238E27FC236}">
                <a16:creationId xmlns:a16="http://schemas.microsoft.com/office/drawing/2014/main" id="{4227435D-FCE4-064E-8200-1E7D7BB76D16}"/>
              </a:ext>
            </a:extLst>
          </p:cNvPr>
          <p:cNvGrpSpPr/>
          <p:nvPr/>
        </p:nvGrpSpPr>
        <p:grpSpPr>
          <a:xfrm>
            <a:off x="-48068" y="2255801"/>
            <a:ext cx="3730216" cy="2110968"/>
            <a:chOff x="-48068" y="2255801"/>
            <a:chExt cx="3730216" cy="2110968"/>
          </a:xfrm>
        </p:grpSpPr>
        <p:pic>
          <p:nvPicPr>
            <p:cNvPr id="30" name="Picture 29" descr="A screenshot of a computer screen&#10;&#10;Description automatically generated">
              <a:extLst>
                <a:ext uri="{FF2B5EF4-FFF2-40B4-BE49-F238E27FC236}">
                  <a16:creationId xmlns:a16="http://schemas.microsoft.com/office/drawing/2014/main" id="{12A83642-1B67-7143-9144-F5D6E5E1F987}"/>
                </a:ext>
              </a:extLst>
            </p:cNvPr>
            <p:cNvPicPr>
              <a:picLocks noChangeAspect="1"/>
            </p:cNvPicPr>
            <p:nvPr/>
          </p:nvPicPr>
          <p:blipFill rotWithShape="1">
            <a:blip r:embed="rId10"/>
            <a:srcRect l="9273" r="14293" b="4"/>
            <a:stretch/>
          </p:blipFill>
          <p:spPr>
            <a:xfrm>
              <a:off x="8968" y="2301618"/>
              <a:ext cx="3673180" cy="2065151"/>
            </a:xfrm>
            <a:prstGeom prst="rect">
              <a:avLst/>
            </a:prstGeom>
          </p:spPr>
        </p:pic>
        <p:sp>
          <p:nvSpPr>
            <p:cNvPr id="74" name="TextBox 73">
              <a:extLst>
                <a:ext uri="{FF2B5EF4-FFF2-40B4-BE49-F238E27FC236}">
                  <a16:creationId xmlns:a16="http://schemas.microsoft.com/office/drawing/2014/main" id="{42C89833-1BDA-074E-A474-3D12E8F9A049}"/>
                </a:ext>
              </a:extLst>
            </p:cNvPr>
            <p:cNvSpPr txBox="1"/>
            <p:nvPr/>
          </p:nvSpPr>
          <p:spPr>
            <a:xfrm>
              <a:off x="-48068" y="2255801"/>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highlight>
                    <a:srgbClr val="C0C0C0"/>
                  </a:highlight>
                  <a:latin typeface="Times New Roman" panose="02020603050405020304" pitchFamily="18" charset="0"/>
                  <a:ea typeface="Times New Roman" panose="02020603050405020304" pitchFamily="18" charset="0"/>
                </a:rPr>
                <a:t>Figure </a:t>
              </a:r>
              <a:r>
                <a:rPr lang="en-US" sz="900" b="1" dirty="0">
                  <a:solidFill>
                    <a:srgbClr val="000000"/>
                  </a:solidFill>
                  <a:highlight>
                    <a:srgbClr val="C0C0C0"/>
                  </a:highlight>
                  <a:latin typeface="Times New Roman" panose="02020603050405020304" pitchFamily="18" charset="0"/>
                  <a:ea typeface="Times New Roman" panose="02020603050405020304" pitchFamily="18" charset="0"/>
                </a:rPr>
                <a:t>(c)</a:t>
              </a:r>
              <a:r>
                <a:rPr lang="en-US" sz="900" b="1" dirty="0">
                  <a:highlight>
                    <a:srgbClr val="C0C0C0"/>
                  </a:highlight>
                  <a:latin typeface="Times New Roman" panose="02020603050405020304" pitchFamily="18" charset="0"/>
                  <a:ea typeface="Times New Roman" panose="02020603050405020304" pitchFamily="18" charset="0"/>
                </a:rPr>
                <a:t> </a:t>
              </a:r>
              <a:r>
                <a:rPr lang="en-US" sz="900" dirty="0">
                  <a:solidFill>
                    <a:srgbClr val="000000"/>
                  </a:solidFill>
                  <a:effectLst/>
                  <a:highlight>
                    <a:srgbClr val="C0C0C0"/>
                  </a:highlight>
                  <a:latin typeface="Times New Roman" panose="02020603050405020304" pitchFamily="18" charset="0"/>
                  <a:ea typeface="Times New Roman" panose="02020603050405020304" pitchFamily="18" charset="0"/>
                </a:rPr>
                <a:t>Aerial view images collected through google API</a:t>
              </a:r>
              <a:endParaRPr lang="en-US" sz="900" dirty="0">
                <a:highlight>
                  <a:srgbClr val="C0C0C0"/>
                </a:highlight>
              </a:endParaRPr>
            </a:p>
          </p:txBody>
        </p:sp>
      </p:grpSp>
      <p:grpSp>
        <p:nvGrpSpPr>
          <p:cNvPr id="70" name="Group 69">
            <a:extLst>
              <a:ext uri="{FF2B5EF4-FFF2-40B4-BE49-F238E27FC236}">
                <a16:creationId xmlns:a16="http://schemas.microsoft.com/office/drawing/2014/main" id="{5258B84C-42D8-2F48-BB4B-1A71B8D76706}"/>
              </a:ext>
            </a:extLst>
          </p:cNvPr>
          <p:cNvGrpSpPr/>
          <p:nvPr/>
        </p:nvGrpSpPr>
        <p:grpSpPr>
          <a:xfrm>
            <a:off x="3761932" y="2205001"/>
            <a:ext cx="3692984" cy="2160649"/>
            <a:chOff x="3761932" y="2205001"/>
            <a:chExt cx="3692984" cy="2160649"/>
          </a:xfrm>
        </p:grpSpPr>
        <p:pic>
          <p:nvPicPr>
            <p:cNvPr id="7" name="Picture 6" descr="A wall of photos of a road&#10;&#10;Description automatically generated">
              <a:extLst>
                <a:ext uri="{FF2B5EF4-FFF2-40B4-BE49-F238E27FC236}">
                  <a16:creationId xmlns:a16="http://schemas.microsoft.com/office/drawing/2014/main" id="{E9014B61-15A3-E54E-8546-AB5C5FBEA629}"/>
                </a:ext>
              </a:extLst>
            </p:cNvPr>
            <p:cNvPicPr>
              <a:picLocks noChangeAspect="1"/>
            </p:cNvPicPr>
            <p:nvPr/>
          </p:nvPicPr>
          <p:blipFill rotWithShape="1">
            <a:blip r:embed="rId11"/>
            <a:srcRect l="15232" r="24802" b="4"/>
            <a:stretch/>
          </p:blipFill>
          <p:spPr>
            <a:xfrm>
              <a:off x="3767016" y="2300499"/>
              <a:ext cx="3687900" cy="2065151"/>
            </a:xfrm>
            <a:prstGeom prst="rect">
              <a:avLst/>
            </a:prstGeom>
          </p:spPr>
        </p:pic>
        <p:sp>
          <p:nvSpPr>
            <p:cNvPr id="75" name="TextBox 74">
              <a:extLst>
                <a:ext uri="{FF2B5EF4-FFF2-40B4-BE49-F238E27FC236}">
                  <a16:creationId xmlns:a16="http://schemas.microsoft.com/office/drawing/2014/main" id="{57D2046B-063A-3247-A8DF-CED0F7A31912}"/>
                </a:ext>
              </a:extLst>
            </p:cNvPr>
            <p:cNvSpPr txBox="1"/>
            <p:nvPr/>
          </p:nvSpPr>
          <p:spPr>
            <a:xfrm>
              <a:off x="3761932" y="2205001"/>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highlight>
                    <a:srgbClr val="C0C0C0"/>
                  </a:highlight>
                  <a:latin typeface="Times New Roman" panose="02020603050405020304" pitchFamily="18" charset="0"/>
                  <a:ea typeface="Times New Roman" panose="02020603050405020304" pitchFamily="18" charset="0"/>
                </a:rPr>
                <a:t>Figure (d)</a:t>
              </a:r>
              <a:r>
                <a:rPr lang="en-US" sz="900" b="1" dirty="0">
                  <a:highlight>
                    <a:srgbClr val="C0C0C0"/>
                  </a:highlight>
                  <a:latin typeface="Times New Roman" panose="02020603050405020304" pitchFamily="18" charset="0"/>
                  <a:ea typeface="Times New Roman" panose="02020603050405020304" pitchFamily="18" charset="0"/>
                </a:rPr>
                <a:t> </a:t>
              </a:r>
              <a:r>
                <a:rPr lang="en-US" sz="900" dirty="0">
                  <a:solidFill>
                    <a:srgbClr val="000000"/>
                  </a:solidFill>
                  <a:effectLst/>
                  <a:highlight>
                    <a:srgbClr val="C0C0C0"/>
                  </a:highlight>
                  <a:latin typeface="Times New Roman" panose="02020603050405020304" pitchFamily="18" charset="0"/>
                  <a:ea typeface="Times New Roman" panose="02020603050405020304" pitchFamily="18" charset="0"/>
                </a:rPr>
                <a:t>Street view images collected through google API</a:t>
              </a:r>
              <a:endParaRPr lang="en-US" sz="900" dirty="0">
                <a:highlight>
                  <a:srgbClr val="C0C0C0"/>
                </a:highlight>
              </a:endParaRPr>
            </a:p>
          </p:txBody>
        </p:sp>
      </p:grpSp>
      <p:grpSp>
        <p:nvGrpSpPr>
          <p:cNvPr id="81" name="Group 80">
            <a:extLst>
              <a:ext uri="{FF2B5EF4-FFF2-40B4-BE49-F238E27FC236}">
                <a16:creationId xmlns:a16="http://schemas.microsoft.com/office/drawing/2014/main" id="{EF5360B9-9AC1-1B49-97AC-31732CA111EC}"/>
              </a:ext>
            </a:extLst>
          </p:cNvPr>
          <p:cNvGrpSpPr/>
          <p:nvPr/>
        </p:nvGrpSpPr>
        <p:grpSpPr>
          <a:xfrm>
            <a:off x="-3637" y="4364001"/>
            <a:ext cx="3687900" cy="2372153"/>
            <a:chOff x="-86168" y="4364001"/>
            <a:chExt cx="3770431" cy="2372153"/>
          </a:xfrm>
        </p:grpSpPr>
        <p:pic>
          <p:nvPicPr>
            <p:cNvPr id="4" name="Picture 3" descr="A aerial view of a city&#10;&#10;Description automatically generated">
              <a:extLst>
                <a:ext uri="{FF2B5EF4-FFF2-40B4-BE49-F238E27FC236}">
                  <a16:creationId xmlns:a16="http://schemas.microsoft.com/office/drawing/2014/main" id="{FAC2ABD4-6EED-D444-9ACD-79EA340CB2B0}"/>
                </a:ext>
              </a:extLst>
            </p:cNvPr>
            <p:cNvPicPr>
              <a:picLocks noChangeAspect="1"/>
            </p:cNvPicPr>
            <p:nvPr/>
          </p:nvPicPr>
          <p:blipFill rotWithShape="1">
            <a:blip r:embed="rId12"/>
            <a:srcRect t="11954" r="5" b="5952"/>
            <a:stretch/>
          </p:blipFill>
          <p:spPr>
            <a:xfrm>
              <a:off x="-86168" y="4457518"/>
              <a:ext cx="3770431" cy="2278636"/>
            </a:xfrm>
            <a:prstGeom prst="rect">
              <a:avLst/>
            </a:prstGeom>
          </p:spPr>
        </p:pic>
        <p:sp>
          <p:nvSpPr>
            <p:cNvPr id="76" name="TextBox 75">
              <a:extLst>
                <a:ext uri="{FF2B5EF4-FFF2-40B4-BE49-F238E27FC236}">
                  <a16:creationId xmlns:a16="http://schemas.microsoft.com/office/drawing/2014/main" id="{D8FFB846-C212-4347-8F6A-768641FB6194}"/>
                </a:ext>
              </a:extLst>
            </p:cNvPr>
            <p:cNvSpPr txBox="1"/>
            <p:nvPr/>
          </p:nvSpPr>
          <p:spPr>
            <a:xfrm>
              <a:off x="-86168" y="4364001"/>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highlight>
                    <a:srgbClr val="C0C0C0"/>
                  </a:highlight>
                  <a:latin typeface="Times New Roman" panose="02020603050405020304" pitchFamily="18" charset="0"/>
                  <a:ea typeface="Times New Roman" panose="02020603050405020304" pitchFamily="18" charset="0"/>
                </a:rPr>
                <a:t>Figure (</a:t>
              </a:r>
              <a:r>
                <a:rPr lang="en-US" sz="900" b="1" dirty="0">
                  <a:solidFill>
                    <a:srgbClr val="000000"/>
                  </a:solidFill>
                  <a:highlight>
                    <a:srgbClr val="C0C0C0"/>
                  </a:highlight>
                  <a:latin typeface="Times New Roman" panose="02020603050405020304" pitchFamily="18" charset="0"/>
                  <a:ea typeface="Times New Roman" panose="02020603050405020304" pitchFamily="18" charset="0"/>
                </a:rPr>
                <a:t>e.1)</a:t>
              </a:r>
              <a:r>
                <a:rPr lang="en-US" sz="900" b="1" dirty="0">
                  <a:highlight>
                    <a:srgbClr val="C0C0C0"/>
                  </a:highlight>
                  <a:latin typeface="Times New Roman" panose="02020603050405020304" pitchFamily="18" charset="0"/>
                  <a:ea typeface="Times New Roman" panose="02020603050405020304" pitchFamily="18" charset="0"/>
                </a:rPr>
                <a:t> </a:t>
              </a:r>
              <a:r>
                <a:rPr lang="en-US" sz="900" dirty="0">
                  <a:solidFill>
                    <a:srgbClr val="000000"/>
                  </a:solidFill>
                  <a:effectLst/>
                  <a:highlight>
                    <a:srgbClr val="C0C0C0"/>
                  </a:highlight>
                  <a:latin typeface="Times New Roman" panose="02020603050405020304" pitchFamily="18" charset="0"/>
                  <a:ea typeface="Times New Roman" panose="02020603050405020304" pitchFamily="18" charset="0"/>
                </a:rPr>
                <a:t>Aerial view images annotated using VIA </a:t>
              </a:r>
              <a:r>
                <a:rPr lang="en-US" sz="900" dirty="0" err="1">
                  <a:solidFill>
                    <a:srgbClr val="000000"/>
                  </a:solidFill>
                  <a:effectLst/>
                  <a:highlight>
                    <a:srgbClr val="C0C0C0"/>
                  </a:highlight>
                  <a:latin typeface="Times New Roman" panose="02020603050405020304" pitchFamily="18" charset="0"/>
                  <a:ea typeface="Times New Roman" panose="02020603050405020304" pitchFamily="18" charset="0"/>
                </a:rPr>
                <a:t>toolI</a:t>
              </a:r>
              <a:endParaRPr lang="en-US" sz="900" dirty="0">
                <a:highlight>
                  <a:srgbClr val="C0C0C0"/>
                </a:highlight>
              </a:endParaRPr>
            </a:p>
          </p:txBody>
        </p:sp>
      </p:grpSp>
      <p:grpSp>
        <p:nvGrpSpPr>
          <p:cNvPr id="82" name="Group 81">
            <a:extLst>
              <a:ext uri="{FF2B5EF4-FFF2-40B4-BE49-F238E27FC236}">
                <a16:creationId xmlns:a16="http://schemas.microsoft.com/office/drawing/2014/main" id="{5D3A2D2F-658B-7046-A651-50BBCF56209A}"/>
              </a:ext>
            </a:extLst>
          </p:cNvPr>
          <p:cNvGrpSpPr/>
          <p:nvPr/>
        </p:nvGrpSpPr>
        <p:grpSpPr>
          <a:xfrm>
            <a:off x="3711132" y="4364001"/>
            <a:ext cx="3743784" cy="2387142"/>
            <a:chOff x="3711132" y="4364001"/>
            <a:chExt cx="3743784" cy="2387142"/>
          </a:xfrm>
        </p:grpSpPr>
        <p:pic>
          <p:nvPicPr>
            <p:cNvPr id="28" name="Picture 27" descr="A street with cars and buildings&#10;&#10;Description automatically generated">
              <a:extLst>
                <a:ext uri="{FF2B5EF4-FFF2-40B4-BE49-F238E27FC236}">
                  <a16:creationId xmlns:a16="http://schemas.microsoft.com/office/drawing/2014/main" id="{F65CC7AD-77C5-A947-836B-D3B27CBBCA46}"/>
                </a:ext>
              </a:extLst>
            </p:cNvPr>
            <p:cNvPicPr>
              <a:picLocks noChangeAspect="1"/>
            </p:cNvPicPr>
            <p:nvPr/>
          </p:nvPicPr>
          <p:blipFill rotWithShape="1">
            <a:blip r:embed="rId13"/>
            <a:srcRect l="14682" r="18527" b="-2"/>
            <a:stretch/>
          </p:blipFill>
          <p:spPr>
            <a:xfrm>
              <a:off x="3767016" y="4472507"/>
              <a:ext cx="3687900" cy="2278636"/>
            </a:xfrm>
            <a:prstGeom prst="rect">
              <a:avLst/>
            </a:prstGeom>
          </p:spPr>
        </p:pic>
        <p:sp>
          <p:nvSpPr>
            <p:cNvPr id="77" name="TextBox 76">
              <a:extLst>
                <a:ext uri="{FF2B5EF4-FFF2-40B4-BE49-F238E27FC236}">
                  <a16:creationId xmlns:a16="http://schemas.microsoft.com/office/drawing/2014/main" id="{F1F09D8F-8A04-824F-AD0A-79DB1A089290}"/>
                </a:ext>
              </a:extLst>
            </p:cNvPr>
            <p:cNvSpPr txBox="1"/>
            <p:nvPr/>
          </p:nvSpPr>
          <p:spPr>
            <a:xfrm>
              <a:off x="3711132" y="4364001"/>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highlight>
                    <a:srgbClr val="C0C0C0"/>
                  </a:highlight>
                  <a:latin typeface="Times New Roman" panose="02020603050405020304" pitchFamily="18" charset="0"/>
                  <a:ea typeface="Times New Roman" panose="02020603050405020304" pitchFamily="18" charset="0"/>
                </a:rPr>
                <a:t>Figure (e.2)</a:t>
              </a:r>
              <a:r>
                <a:rPr lang="en-US" sz="900" b="1" dirty="0">
                  <a:highlight>
                    <a:srgbClr val="C0C0C0"/>
                  </a:highlight>
                  <a:latin typeface="Times New Roman" panose="02020603050405020304" pitchFamily="18" charset="0"/>
                  <a:ea typeface="Times New Roman" panose="02020603050405020304" pitchFamily="18" charset="0"/>
                </a:rPr>
                <a:t> </a:t>
              </a:r>
              <a:r>
                <a:rPr lang="en-US" sz="900" dirty="0">
                  <a:solidFill>
                    <a:srgbClr val="000000"/>
                  </a:solidFill>
                  <a:effectLst/>
                  <a:highlight>
                    <a:srgbClr val="C0C0C0"/>
                  </a:highlight>
                  <a:latin typeface="Times New Roman" panose="02020603050405020304" pitchFamily="18" charset="0"/>
                  <a:ea typeface="Times New Roman" panose="02020603050405020304" pitchFamily="18" charset="0"/>
                </a:rPr>
                <a:t>Street view images annotated using VIA </a:t>
              </a:r>
              <a:r>
                <a:rPr lang="en-US" sz="900" dirty="0" err="1">
                  <a:solidFill>
                    <a:srgbClr val="000000"/>
                  </a:solidFill>
                  <a:effectLst/>
                  <a:highlight>
                    <a:srgbClr val="C0C0C0"/>
                  </a:highlight>
                  <a:latin typeface="Times New Roman" panose="02020603050405020304" pitchFamily="18" charset="0"/>
                  <a:ea typeface="Times New Roman" panose="02020603050405020304" pitchFamily="18" charset="0"/>
                </a:rPr>
                <a:t>toolI</a:t>
              </a:r>
              <a:endParaRPr lang="en-US" sz="900" dirty="0">
                <a:highlight>
                  <a:srgbClr val="C0C0C0"/>
                </a:highlight>
              </a:endParaRPr>
            </a:p>
          </p:txBody>
        </p:sp>
      </p:grpSp>
      <p:cxnSp>
        <p:nvCxnSpPr>
          <p:cNvPr id="42" name="Curved Connector 41">
            <a:extLst>
              <a:ext uri="{FF2B5EF4-FFF2-40B4-BE49-F238E27FC236}">
                <a16:creationId xmlns:a16="http://schemas.microsoft.com/office/drawing/2014/main" id="{1F29D242-791D-C148-AE3F-7AD33B8EBB68}"/>
              </a:ext>
            </a:extLst>
          </p:cNvPr>
          <p:cNvCxnSpPr>
            <a:cxnSpLocks/>
          </p:cNvCxnSpPr>
          <p:nvPr/>
        </p:nvCxnSpPr>
        <p:spPr>
          <a:xfrm rot="10800000">
            <a:off x="6877492" y="1305013"/>
            <a:ext cx="2678885" cy="1973503"/>
          </a:xfrm>
          <a:prstGeom prst="curvedConnector3">
            <a:avLst>
              <a:gd name="adj1" fmla="val 3819"/>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D4A0AB0A-51CE-C745-8690-B9A3E4502258}"/>
              </a:ext>
            </a:extLst>
          </p:cNvPr>
          <p:cNvCxnSpPr>
            <a:cxnSpLocks/>
          </p:cNvCxnSpPr>
          <p:nvPr/>
        </p:nvCxnSpPr>
        <p:spPr>
          <a:xfrm rot="10800000">
            <a:off x="2837561" y="1632157"/>
            <a:ext cx="5157961" cy="1633916"/>
          </a:xfrm>
          <a:prstGeom prst="curved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32C7F928-EFD5-E248-A66B-2F7143CA518A}"/>
              </a:ext>
            </a:extLst>
          </p:cNvPr>
          <p:cNvCxnSpPr>
            <a:cxnSpLocks/>
          </p:cNvCxnSpPr>
          <p:nvPr/>
        </p:nvCxnSpPr>
        <p:spPr>
          <a:xfrm rot="10800000">
            <a:off x="2958355" y="3836894"/>
            <a:ext cx="8837730" cy="355862"/>
          </a:xfrm>
          <a:prstGeom prst="curvedConnector3">
            <a:avLst>
              <a:gd name="adj1" fmla="val 4513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D597CA42-2712-C443-99B4-7371FC0F0B78}"/>
              </a:ext>
            </a:extLst>
          </p:cNvPr>
          <p:cNvCxnSpPr>
            <a:cxnSpLocks/>
          </p:cNvCxnSpPr>
          <p:nvPr/>
        </p:nvCxnSpPr>
        <p:spPr>
          <a:xfrm rot="16200000" flipV="1">
            <a:off x="6326096" y="3763937"/>
            <a:ext cx="2242730" cy="1873825"/>
          </a:xfrm>
          <a:prstGeom prst="curvedConnector3">
            <a:avLst>
              <a:gd name="adj1" fmla="val 434"/>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4EB3B1DF-2404-524B-8BDE-247586DAB4A3}"/>
              </a:ext>
            </a:extLst>
          </p:cNvPr>
          <p:cNvCxnSpPr>
            <a:cxnSpLocks/>
          </p:cNvCxnSpPr>
          <p:nvPr/>
        </p:nvCxnSpPr>
        <p:spPr>
          <a:xfrm rot="10800000" flipV="1">
            <a:off x="3581401" y="5929070"/>
            <a:ext cx="7893425" cy="694151"/>
          </a:xfrm>
          <a:prstGeom prst="curvedConnector3">
            <a:avLst>
              <a:gd name="adj1" fmla="val -2316"/>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83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graphicEl>
                                              <a:dgm id="{56F6B578-670E-4B14-8A6E-9C172447680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graphicEl>
                                              <a:dgm id="{A17F390D-59A0-43CB-BF8B-022A304A6704}"/>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graphicEl>
                                              <a:dgm id="{E15F5BC5-BDE5-49A1-9F92-BF58C621A764}"/>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graphicEl>
                                              <a:dgm id="{D107391B-57D3-4C1E-8364-FD3555E63E2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graphicEl>
                                              <a:dgm id="{E8228E2A-A775-494E-9553-4CE36C21B33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graphicEl>
                                              <a:dgm id="{46112965-DA1D-4B6F-B412-93427E6C5ED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graphicEl>
                                              <a:dgm id="{72B386BF-1338-481C-92D3-ED2FB5AA1792}"/>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graphicEl>
                                              <a:dgm id="{27E9903F-C173-4F92-9F27-61A5F0DB531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graphicEl>
                                              <a:dgm id="{4B98B30E-307D-446D-95EC-7920B3B9345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graphicEl>
                                              <a:dgm id="{31BD5F9C-CA4F-4F03-9D42-A27D26F8907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9" grpId="0" uiExpand="1">
        <p:bldSub>
          <a:bldDgm/>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41BDAC5-B0CD-3245-89F1-3C2A12911FCB}"/>
              </a:ext>
            </a:extLst>
          </p:cNvPr>
          <p:cNvSpPr>
            <a:spLocks noGrp="1"/>
          </p:cNvSpPr>
          <p:nvPr>
            <p:ph type="title"/>
          </p:nvPr>
        </p:nvSpPr>
        <p:spPr>
          <a:xfrm>
            <a:off x="838200" y="365125"/>
            <a:ext cx="5393361" cy="1325563"/>
          </a:xfrm>
        </p:spPr>
        <p:txBody>
          <a:bodyPr>
            <a:normAutofit/>
          </a:bodyPr>
          <a:lstStyle/>
          <a:p>
            <a:r>
              <a:rPr lang="en-US" dirty="0"/>
              <a:t>Steps to collect Street view images</a:t>
            </a:r>
          </a:p>
        </p:txBody>
      </p:sp>
      <p:pic>
        <p:nvPicPr>
          <p:cNvPr id="14" name="Picture 4" descr="Aerial view of the road">
            <a:extLst>
              <a:ext uri="{FF2B5EF4-FFF2-40B4-BE49-F238E27FC236}">
                <a16:creationId xmlns:a16="http://schemas.microsoft.com/office/drawing/2014/main" id="{205D43DF-3E08-0778-D51F-C2C258F548E0}"/>
              </a:ext>
            </a:extLst>
          </p:cNvPr>
          <p:cNvPicPr>
            <a:picLocks noChangeAspect="1"/>
          </p:cNvPicPr>
          <p:nvPr/>
        </p:nvPicPr>
        <p:blipFill rotWithShape="1">
          <a:blip r:embed="rId2"/>
          <a:srcRect l="10427" r="14573"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4">
            <a:extLst>
              <a:ext uri="{FF2B5EF4-FFF2-40B4-BE49-F238E27FC236}">
                <a16:creationId xmlns:a16="http://schemas.microsoft.com/office/drawing/2014/main" id="{F633A715-9A3A-3849-BD21-D34B8AD4333C}"/>
              </a:ext>
            </a:extLst>
          </p:cNvPr>
          <p:cNvGraphicFramePr>
            <a:graphicFrameLocks noGrp="1"/>
          </p:cNvGraphicFramePr>
          <p:nvPr>
            <p:ph idx="1"/>
            <p:extLst>
              <p:ext uri="{D42A27DB-BD31-4B8C-83A1-F6EECF244321}">
                <p14:modId xmlns:p14="http://schemas.microsoft.com/office/powerpoint/2010/main" val="945688299"/>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039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39CD3-944B-EE41-8C21-F35950BB6244}"/>
              </a:ext>
            </a:extLst>
          </p:cNvPr>
          <p:cNvSpPr>
            <a:spLocks noGrp="1"/>
          </p:cNvSpPr>
          <p:nvPr>
            <p:ph type="title"/>
          </p:nvPr>
        </p:nvSpPr>
        <p:spPr>
          <a:xfrm>
            <a:off x="572493" y="238539"/>
            <a:ext cx="11047013" cy="1434415"/>
          </a:xfrm>
        </p:spPr>
        <p:txBody>
          <a:bodyPr anchor="b">
            <a:normAutofit/>
          </a:bodyPr>
          <a:lstStyle/>
          <a:p>
            <a:r>
              <a:rPr lang="en-US" sz="5400" i="0" u="none" strike="noStrike" dirty="0">
                <a:effectLst/>
              </a:rPr>
              <a:t>Research Purpose</a:t>
            </a:r>
            <a:endParaRPr lang="en-US" sz="5400" dirty="0"/>
          </a:p>
        </p:txBody>
      </p:sp>
      <p:sp>
        <p:nvSpPr>
          <p:cNvPr id="2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ity map of a city&#10;&#10;Description automatically generated with medium confidence">
            <a:extLst>
              <a:ext uri="{FF2B5EF4-FFF2-40B4-BE49-F238E27FC236}">
                <a16:creationId xmlns:a16="http://schemas.microsoft.com/office/drawing/2014/main" id="{DE232332-44A1-1E8F-6CEB-8E4D6C78391F}"/>
              </a:ext>
            </a:extLst>
          </p:cNvPr>
          <p:cNvPicPr>
            <a:picLocks noChangeAspect="1"/>
          </p:cNvPicPr>
          <p:nvPr/>
        </p:nvPicPr>
        <p:blipFill rotWithShape="1">
          <a:blip r:embed="rId3"/>
          <a:srcRect l="18743" r="17634" b="3"/>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15" name="Content Placeholder 2">
            <a:extLst>
              <a:ext uri="{FF2B5EF4-FFF2-40B4-BE49-F238E27FC236}">
                <a16:creationId xmlns:a16="http://schemas.microsoft.com/office/drawing/2014/main" id="{0062E43E-A23F-BD49-BD89-4EB3B90A61C5}"/>
              </a:ext>
            </a:extLst>
          </p:cNvPr>
          <p:cNvSpPr>
            <a:spLocks noGrp="1"/>
          </p:cNvSpPr>
          <p:nvPr>
            <p:ph idx="1"/>
          </p:nvPr>
        </p:nvSpPr>
        <p:spPr>
          <a:xfrm>
            <a:off x="4905955" y="2071316"/>
            <a:ext cx="6713552" cy="4114800"/>
          </a:xfrm>
        </p:spPr>
        <p:txBody>
          <a:bodyPr anchor="t">
            <a:normAutofit lnSpcReduction="10000"/>
          </a:bodyPr>
          <a:lstStyle/>
          <a:p>
            <a:pPr lvl="1">
              <a:buFont typeface="Wingdings" pitchFamily="2" charset="2"/>
              <a:buChar char="v"/>
            </a:pPr>
            <a:r>
              <a:rPr lang="en-US" sz="2000" dirty="0">
                <a:solidFill>
                  <a:prstClr val="black">
                    <a:hueOff val="0"/>
                    <a:satOff val="0"/>
                    <a:lumOff val="0"/>
                    <a:alphaOff val="0"/>
                  </a:prstClr>
                </a:solidFill>
                <a:latin typeface="Calibri" panose="020F0502020204030204"/>
              </a:rPr>
              <a:t>Build a digital twin of the environment to estimate path loss caused by foliage in high-frequency millimeter-wave network planning.</a:t>
            </a:r>
          </a:p>
          <a:p>
            <a:pPr lvl="1">
              <a:buFont typeface="Wingdings" pitchFamily="2" charset="2"/>
              <a:buChar char="v"/>
            </a:pPr>
            <a:r>
              <a:rPr lang="en-US" sz="2000" dirty="0">
                <a:solidFill>
                  <a:prstClr val="black">
                    <a:hueOff val="0"/>
                    <a:satOff val="0"/>
                    <a:lumOff val="0"/>
                    <a:alphaOff val="0"/>
                  </a:prstClr>
                </a:solidFill>
                <a:latin typeface="Calibri" panose="020F0502020204030204"/>
              </a:rPr>
              <a:t>Utilize Google aerial and street view images and modern image analysis techniques.</a:t>
            </a:r>
          </a:p>
          <a:p>
            <a:pPr lvl="1">
              <a:buFont typeface="Wingdings" pitchFamily="2" charset="2"/>
              <a:buChar char="v"/>
            </a:pPr>
            <a:r>
              <a:rPr lang="en-US" sz="2000" dirty="0">
                <a:solidFill>
                  <a:prstClr val="black">
                    <a:hueOff val="0"/>
                    <a:satOff val="0"/>
                    <a:lumOff val="0"/>
                    <a:alphaOff val="0"/>
                  </a:prstClr>
                </a:solidFill>
                <a:latin typeface="Calibri" panose="020F0502020204030204"/>
              </a:rPr>
              <a:t>Achieve foliage information comparable to LiDAR or UAV images, which are costlier.</a:t>
            </a:r>
          </a:p>
          <a:p>
            <a:pPr lvl="1">
              <a:buFont typeface="Wingdings" pitchFamily="2" charset="2"/>
              <a:buChar char="v"/>
            </a:pPr>
            <a:r>
              <a:rPr lang="en-US" sz="2000" dirty="0">
                <a:solidFill>
                  <a:prstClr val="black">
                    <a:hueOff val="0"/>
                    <a:satOff val="0"/>
                    <a:lumOff val="0"/>
                    <a:alphaOff val="0"/>
                  </a:prstClr>
                </a:solidFill>
                <a:latin typeface="Calibri" panose="020F0502020204030204"/>
              </a:rPr>
              <a:t>Employ machine learning models with instance semantic segmentation for foliage detection.</a:t>
            </a:r>
          </a:p>
          <a:p>
            <a:pPr lvl="1">
              <a:buFont typeface="Wingdings" pitchFamily="2" charset="2"/>
              <a:buChar char="v"/>
            </a:pPr>
            <a:r>
              <a:rPr lang="en-US" sz="2000" dirty="0">
                <a:solidFill>
                  <a:prstClr val="black">
                    <a:hueOff val="0"/>
                    <a:satOff val="0"/>
                    <a:lumOff val="0"/>
                    <a:alphaOff val="0"/>
                  </a:prstClr>
                </a:solidFill>
                <a:latin typeface="Calibri" panose="020F0502020204030204"/>
              </a:rPr>
              <a:t>Segment images into distinct regions or objects for pixel-level scene understanding.</a:t>
            </a:r>
          </a:p>
          <a:p>
            <a:pPr lvl="1">
              <a:buFont typeface="Wingdings" pitchFamily="2" charset="2"/>
              <a:buChar char="v"/>
            </a:pPr>
            <a:r>
              <a:rPr lang="en-US" sz="2000" dirty="0">
                <a:solidFill>
                  <a:prstClr val="black">
                    <a:hueOff val="0"/>
                    <a:satOff val="0"/>
                    <a:lumOff val="0"/>
                    <a:alphaOff val="0"/>
                  </a:prstClr>
                </a:solidFill>
                <a:latin typeface="Calibri" panose="020F0502020204030204"/>
              </a:rPr>
              <a:t>Use Mask R-CNN framework for instance segmentation.</a:t>
            </a:r>
          </a:p>
          <a:p>
            <a:pPr lvl="1">
              <a:buFont typeface="Wingdings" pitchFamily="2" charset="2"/>
              <a:buChar char="v"/>
            </a:pPr>
            <a:r>
              <a:rPr lang="en-US" sz="2000" dirty="0">
                <a:solidFill>
                  <a:prstClr val="black">
                    <a:hueOff val="0"/>
                    <a:satOff val="0"/>
                    <a:lumOff val="0"/>
                    <a:alphaOff val="0"/>
                  </a:prstClr>
                </a:solidFill>
                <a:latin typeface="Calibri" panose="020F0502020204030204"/>
              </a:rPr>
              <a:t>Conduct the study in Philadelphia, known for its greenery with approximately 2.9 million trees.</a:t>
            </a:r>
          </a:p>
          <a:p>
            <a:pPr>
              <a:buFont typeface="Wingdings" pitchFamily="2" charset="2"/>
              <a:buChar char="v"/>
            </a:pPr>
            <a:endParaRPr lang="en-US" sz="1700" dirty="0"/>
          </a:p>
        </p:txBody>
      </p:sp>
    </p:spTree>
    <p:extLst>
      <p:ext uri="{BB962C8B-B14F-4D97-AF65-F5344CB8AC3E}">
        <p14:creationId xmlns:p14="http://schemas.microsoft.com/office/powerpoint/2010/main" val="51252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53" presetClass="entr" presetSubtype="16" repeatCount="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animEffect transition="in" filter="fade">
                                      <p:cBhvr>
                                        <p:cTn id="11" dur="500"/>
                                        <p:tgtEl>
                                          <p:spTgt spid="5"/>
                                        </p:tgtEl>
                                      </p:cBhvr>
                                    </p:animEffect>
                                  </p:childTnLst>
                                </p:cTn>
                              </p:par>
                              <p:par>
                                <p:cTn id="12" presetID="2" presetClass="entr" presetSubtype="4" repeatCount="0" fill="hold" grpId="0" nodeType="with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 calcmode="lin" valueType="num">
                                      <p:cBhvr additive="base">
                                        <p:cTn id="14"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repeatCount="0" fill="hold" grpId="0" nodeType="withEffect">
                                  <p:stCondLst>
                                    <p:cond delay="0"/>
                                  </p:stCondLst>
                                  <p:childTnLst>
                                    <p:set>
                                      <p:cBhvr>
                                        <p:cTn id="17" dur="1" fill="hold">
                                          <p:stCondLst>
                                            <p:cond delay="0"/>
                                          </p:stCondLst>
                                        </p:cTn>
                                        <p:tgtEl>
                                          <p:spTgt spid="15">
                                            <p:txEl>
                                              <p:pRg st="1" end="1"/>
                                            </p:txEl>
                                          </p:spTgt>
                                        </p:tgtEl>
                                        <p:attrNameLst>
                                          <p:attrName>style.visibility</p:attrName>
                                        </p:attrNameLst>
                                      </p:cBhvr>
                                      <p:to>
                                        <p:strVal val="visible"/>
                                      </p:to>
                                    </p:set>
                                    <p:anim calcmode="lin" valueType="num">
                                      <p:cBhvr additive="base">
                                        <p:cTn id="18"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repeatCount="0" fill="hold" grpId="0" nodeType="with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 calcmode="lin" valueType="num">
                                      <p:cBhvr additive="base">
                                        <p:cTn id="22"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repeatCount="0" fill="hold" grpId="0" nodeType="withEffect">
                                  <p:stCondLst>
                                    <p:cond delay="0"/>
                                  </p:stCondLst>
                                  <p:childTnLst>
                                    <p:set>
                                      <p:cBhvr>
                                        <p:cTn id="25" dur="1" fill="hold">
                                          <p:stCondLst>
                                            <p:cond delay="0"/>
                                          </p:stCondLst>
                                        </p:cTn>
                                        <p:tgtEl>
                                          <p:spTgt spid="15">
                                            <p:txEl>
                                              <p:pRg st="3" end="3"/>
                                            </p:txEl>
                                          </p:spTgt>
                                        </p:tgtEl>
                                        <p:attrNameLst>
                                          <p:attrName>style.visibility</p:attrName>
                                        </p:attrNameLst>
                                      </p:cBhvr>
                                      <p:to>
                                        <p:strVal val="visible"/>
                                      </p:to>
                                    </p:set>
                                    <p:anim calcmode="lin" valueType="num">
                                      <p:cBhvr additive="base">
                                        <p:cTn id="26"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5">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repeatCount="0" fill="hold" grpId="0" nodeType="withEffect">
                                  <p:stCondLst>
                                    <p:cond delay="0"/>
                                  </p:stCondLst>
                                  <p:childTnLst>
                                    <p:set>
                                      <p:cBhvr>
                                        <p:cTn id="29" dur="1" fill="hold">
                                          <p:stCondLst>
                                            <p:cond delay="0"/>
                                          </p:stCondLst>
                                        </p:cTn>
                                        <p:tgtEl>
                                          <p:spTgt spid="15">
                                            <p:txEl>
                                              <p:pRg st="4" end="4"/>
                                            </p:txEl>
                                          </p:spTgt>
                                        </p:tgtEl>
                                        <p:attrNameLst>
                                          <p:attrName>style.visibility</p:attrName>
                                        </p:attrNameLst>
                                      </p:cBhvr>
                                      <p:to>
                                        <p:strVal val="visible"/>
                                      </p:to>
                                    </p:set>
                                    <p:anim calcmode="lin" valueType="num">
                                      <p:cBhvr additive="base">
                                        <p:cTn id="30"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5">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repeatCount="0" fill="hold" grpId="0" nodeType="withEffect">
                                  <p:stCondLst>
                                    <p:cond delay="0"/>
                                  </p:stCondLst>
                                  <p:childTnLst>
                                    <p:set>
                                      <p:cBhvr>
                                        <p:cTn id="33" dur="1" fill="hold">
                                          <p:stCondLst>
                                            <p:cond delay="0"/>
                                          </p:stCondLst>
                                        </p:cTn>
                                        <p:tgtEl>
                                          <p:spTgt spid="15">
                                            <p:txEl>
                                              <p:pRg st="5" end="5"/>
                                            </p:txEl>
                                          </p:spTgt>
                                        </p:tgtEl>
                                        <p:attrNameLst>
                                          <p:attrName>style.visibility</p:attrName>
                                        </p:attrNameLst>
                                      </p:cBhvr>
                                      <p:to>
                                        <p:strVal val="visible"/>
                                      </p:to>
                                    </p:set>
                                    <p:anim calcmode="lin" valueType="num">
                                      <p:cBhvr additive="base">
                                        <p:cTn id="34"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5">
                                            <p:txEl>
                                              <p:pRg st="5" end="5"/>
                                            </p:txEl>
                                          </p:spTgt>
                                        </p:tgtEl>
                                        <p:attrNameLst>
                                          <p:attrName>ppt_y</p:attrName>
                                        </p:attrNameLst>
                                      </p:cBhvr>
                                      <p:tavLst>
                                        <p:tav tm="0">
                                          <p:val>
                                            <p:strVal val="1+#ppt_h/2"/>
                                          </p:val>
                                        </p:tav>
                                        <p:tav tm="100000">
                                          <p:val>
                                            <p:strVal val="#ppt_y"/>
                                          </p:val>
                                        </p:tav>
                                      </p:tavLst>
                                    </p:anim>
                                  </p:childTnLst>
                                </p:cTn>
                              </p:par>
                              <p:par>
                                <p:cTn id="36" presetID="2" presetClass="entr" presetSubtype="4" repeatCount="0" fill="hold" grpId="0" nodeType="withEffect">
                                  <p:stCondLst>
                                    <p:cond delay="0"/>
                                  </p:stCondLst>
                                  <p:childTnLst>
                                    <p:set>
                                      <p:cBhvr>
                                        <p:cTn id="37" dur="1" fill="hold">
                                          <p:stCondLst>
                                            <p:cond delay="0"/>
                                          </p:stCondLst>
                                        </p:cTn>
                                        <p:tgtEl>
                                          <p:spTgt spid="15">
                                            <p:txEl>
                                              <p:pRg st="6" end="6"/>
                                            </p:txEl>
                                          </p:spTgt>
                                        </p:tgtEl>
                                        <p:attrNameLst>
                                          <p:attrName>style.visibility</p:attrName>
                                        </p:attrNameLst>
                                      </p:cBhvr>
                                      <p:to>
                                        <p:strVal val="visible"/>
                                      </p:to>
                                    </p:set>
                                    <p:anim calcmode="lin" valueType="num">
                                      <p:cBhvr additive="base">
                                        <p:cTn id="38"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uiExpand="1"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82E0DD2-11DF-4411-A6ED-1182F5176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809D52-3D11-6E47-A539-773BB6D0EAA2}"/>
              </a:ext>
            </a:extLst>
          </p:cNvPr>
          <p:cNvSpPr>
            <a:spLocks noGrp="1"/>
          </p:cNvSpPr>
          <p:nvPr>
            <p:ph type="title"/>
          </p:nvPr>
        </p:nvSpPr>
        <p:spPr>
          <a:xfrm>
            <a:off x="7995521" y="234778"/>
            <a:ext cx="3800564" cy="1671569"/>
          </a:xfrm>
        </p:spPr>
        <p:txBody>
          <a:bodyPr>
            <a:normAutofit fontScale="90000"/>
          </a:bodyPr>
          <a:lstStyle/>
          <a:p>
            <a:r>
              <a:rPr lang="en-US" sz="5400" dirty="0"/>
              <a:t>Research Design</a:t>
            </a:r>
            <a:br>
              <a:rPr lang="en-US" sz="3700" dirty="0"/>
            </a:br>
            <a:r>
              <a:rPr lang="en-US" sz="3000" dirty="0"/>
              <a:t>Data Collection Strategy</a:t>
            </a:r>
          </a:p>
        </p:txBody>
      </p:sp>
      <p:graphicFrame>
        <p:nvGraphicFramePr>
          <p:cNvPr id="39" name="Content Placeholder 2">
            <a:extLst>
              <a:ext uri="{FF2B5EF4-FFF2-40B4-BE49-F238E27FC236}">
                <a16:creationId xmlns:a16="http://schemas.microsoft.com/office/drawing/2014/main" id="{E38A6B53-85DD-6F0D-C046-3FFCF757FACA}"/>
              </a:ext>
            </a:extLst>
          </p:cNvPr>
          <p:cNvGraphicFramePr>
            <a:graphicFrameLocks noGrp="1"/>
          </p:cNvGraphicFramePr>
          <p:nvPr>
            <p:ph idx="1"/>
            <p:extLst>
              <p:ext uri="{D42A27DB-BD31-4B8C-83A1-F6EECF244321}">
                <p14:modId xmlns:p14="http://schemas.microsoft.com/office/powerpoint/2010/main" val="2463496873"/>
              </p:ext>
            </p:extLst>
          </p:nvPr>
        </p:nvGraphicFramePr>
        <p:xfrm>
          <a:off x="7537669" y="1945686"/>
          <a:ext cx="4645363" cy="4677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5" name="Curved Connector 34">
            <a:extLst>
              <a:ext uri="{FF2B5EF4-FFF2-40B4-BE49-F238E27FC236}">
                <a16:creationId xmlns:a16="http://schemas.microsoft.com/office/drawing/2014/main" id="{A819457A-F53B-2D41-8830-7304706CE4C0}"/>
              </a:ext>
            </a:extLst>
          </p:cNvPr>
          <p:cNvCxnSpPr>
            <a:cxnSpLocks/>
          </p:cNvCxnSpPr>
          <p:nvPr/>
        </p:nvCxnSpPr>
        <p:spPr>
          <a:xfrm rot="10800000">
            <a:off x="7506343" y="5207182"/>
            <a:ext cx="3968480" cy="230813"/>
          </a:xfrm>
          <a:prstGeom prst="curvedConnector3">
            <a:avLst>
              <a:gd name="adj1" fmla="val -2860"/>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39774194-C4D0-BF4A-938D-553DDD1B5509}"/>
              </a:ext>
            </a:extLst>
          </p:cNvPr>
          <p:cNvGrpSpPr/>
          <p:nvPr/>
        </p:nvGrpSpPr>
        <p:grpSpPr>
          <a:xfrm>
            <a:off x="-60768" y="-131799"/>
            <a:ext cx="3759752" cy="2359697"/>
            <a:chOff x="-60768" y="-131799"/>
            <a:chExt cx="3759752" cy="2359697"/>
          </a:xfrm>
        </p:grpSpPr>
        <p:pic>
          <p:nvPicPr>
            <p:cNvPr id="25" name="Picture 24" descr="A map of a city&#10;&#10;Description automatically generated">
              <a:extLst>
                <a:ext uri="{FF2B5EF4-FFF2-40B4-BE49-F238E27FC236}">
                  <a16:creationId xmlns:a16="http://schemas.microsoft.com/office/drawing/2014/main" id="{C3B2EE46-D416-0D4B-B5B6-50DBE960D761}"/>
                </a:ext>
              </a:extLst>
            </p:cNvPr>
            <p:cNvPicPr>
              <a:picLocks noChangeAspect="1"/>
            </p:cNvPicPr>
            <p:nvPr/>
          </p:nvPicPr>
          <p:blipFill rotWithShape="1">
            <a:blip r:embed="rId8"/>
            <a:srcRect r="47" b="-6"/>
            <a:stretch/>
          </p:blipFill>
          <p:spPr>
            <a:xfrm>
              <a:off x="11084" y="-861"/>
              <a:ext cx="3687900" cy="2228759"/>
            </a:xfrm>
            <a:prstGeom prst="rect">
              <a:avLst/>
            </a:prstGeom>
          </p:spPr>
        </p:pic>
        <p:sp>
          <p:nvSpPr>
            <p:cNvPr id="72" name="TextBox 71">
              <a:extLst>
                <a:ext uri="{FF2B5EF4-FFF2-40B4-BE49-F238E27FC236}">
                  <a16:creationId xmlns:a16="http://schemas.microsoft.com/office/drawing/2014/main" id="{F14F7639-DE1E-B24E-B968-EFF42541FE54}"/>
                </a:ext>
              </a:extLst>
            </p:cNvPr>
            <p:cNvSpPr txBox="1"/>
            <p:nvPr/>
          </p:nvSpPr>
          <p:spPr>
            <a:xfrm>
              <a:off x="-60768" y="-131799"/>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latin typeface="Times New Roman" panose="02020603050405020304" pitchFamily="18" charset="0"/>
                  <a:ea typeface="Times New Roman" panose="02020603050405020304" pitchFamily="18" charset="0"/>
                </a:rPr>
                <a:t>Figure </a:t>
              </a:r>
              <a:r>
                <a:rPr lang="en-US" sz="900" b="1" dirty="0">
                  <a:solidFill>
                    <a:srgbClr val="000000"/>
                  </a:solidFill>
                  <a:latin typeface="Times New Roman" panose="02020603050405020304" pitchFamily="18" charset="0"/>
                  <a:ea typeface="Times New Roman" panose="02020603050405020304" pitchFamily="18" charset="0"/>
                </a:rPr>
                <a:t>7</a:t>
              </a:r>
              <a:r>
                <a:rPr lang="en-US" sz="900" b="1" dirty="0">
                  <a:latin typeface="Times New Roman" panose="02020603050405020304" pitchFamily="18" charset="0"/>
                  <a:ea typeface="Times New Roman" panose="02020603050405020304" pitchFamily="18" charset="0"/>
                </a:rPr>
                <a:t> </a:t>
              </a:r>
              <a:r>
                <a:rPr lang="en-US" sz="900" dirty="0">
                  <a:solidFill>
                    <a:srgbClr val="000000"/>
                  </a:solidFill>
                  <a:effectLst/>
                  <a:latin typeface="Times New Roman" panose="02020603050405020304" pitchFamily="18" charset="0"/>
                  <a:ea typeface="Times New Roman" panose="02020603050405020304" pitchFamily="18" charset="0"/>
                </a:rPr>
                <a:t>A region of Philadelphia downtown.</a:t>
              </a:r>
              <a:endParaRPr lang="en-US" sz="900" dirty="0"/>
            </a:p>
          </p:txBody>
        </p:sp>
      </p:grpSp>
      <p:grpSp>
        <p:nvGrpSpPr>
          <p:cNvPr id="78" name="Group 77">
            <a:extLst>
              <a:ext uri="{FF2B5EF4-FFF2-40B4-BE49-F238E27FC236}">
                <a16:creationId xmlns:a16="http://schemas.microsoft.com/office/drawing/2014/main" id="{61CC1EE0-F0AF-454B-A906-4EFA98454262}"/>
              </a:ext>
            </a:extLst>
          </p:cNvPr>
          <p:cNvGrpSpPr/>
          <p:nvPr/>
        </p:nvGrpSpPr>
        <p:grpSpPr>
          <a:xfrm>
            <a:off x="3711132" y="-68299"/>
            <a:ext cx="3743784" cy="2315369"/>
            <a:chOff x="3711132" y="-68299"/>
            <a:chExt cx="3743784" cy="2315369"/>
          </a:xfrm>
        </p:grpSpPr>
        <p:pic>
          <p:nvPicPr>
            <p:cNvPr id="10" name="Picture 9" descr="A map of a city&#10;&#10;Description automatically generated">
              <a:extLst>
                <a:ext uri="{FF2B5EF4-FFF2-40B4-BE49-F238E27FC236}">
                  <a16:creationId xmlns:a16="http://schemas.microsoft.com/office/drawing/2014/main" id="{E2E7DE46-7CFD-7149-8F06-C6495EA8892B}"/>
                </a:ext>
              </a:extLst>
            </p:cNvPr>
            <p:cNvPicPr>
              <a:picLocks noChangeAspect="1"/>
            </p:cNvPicPr>
            <p:nvPr/>
          </p:nvPicPr>
          <p:blipFill rotWithShape="1">
            <a:blip r:embed="rId9"/>
            <a:srcRect t="5563" r="-6" b="5557"/>
            <a:stretch/>
          </p:blipFill>
          <p:spPr>
            <a:xfrm>
              <a:off x="3781737" y="18311"/>
              <a:ext cx="3673179" cy="2228759"/>
            </a:xfrm>
            <a:prstGeom prst="rect">
              <a:avLst/>
            </a:prstGeom>
          </p:spPr>
        </p:pic>
        <p:sp>
          <p:nvSpPr>
            <p:cNvPr id="73" name="TextBox 72">
              <a:extLst>
                <a:ext uri="{FF2B5EF4-FFF2-40B4-BE49-F238E27FC236}">
                  <a16:creationId xmlns:a16="http://schemas.microsoft.com/office/drawing/2014/main" id="{98381FE3-7C6E-9B48-ADF7-1EFA35DF4A8A}"/>
                </a:ext>
              </a:extLst>
            </p:cNvPr>
            <p:cNvSpPr txBox="1"/>
            <p:nvPr/>
          </p:nvSpPr>
          <p:spPr>
            <a:xfrm>
              <a:off x="3711132" y="-68299"/>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latin typeface="Times New Roman" panose="02020603050405020304" pitchFamily="18" charset="0"/>
                  <a:ea typeface="Times New Roman" panose="02020603050405020304" pitchFamily="18" charset="0"/>
                </a:rPr>
                <a:t>Figure 8</a:t>
              </a:r>
              <a:r>
                <a:rPr lang="en-US" sz="900" b="1" dirty="0">
                  <a:latin typeface="Times New Roman" panose="02020603050405020304" pitchFamily="18" charset="0"/>
                  <a:ea typeface="Times New Roman" panose="02020603050405020304" pitchFamily="18" charset="0"/>
                </a:rPr>
                <a:t> </a:t>
              </a:r>
              <a:r>
                <a:rPr lang="en-US" sz="900" dirty="0">
                  <a:solidFill>
                    <a:srgbClr val="000000"/>
                  </a:solidFill>
                  <a:effectLst/>
                  <a:latin typeface="Times New Roman" panose="02020603050405020304" pitchFamily="18" charset="0"/>
                  <a:ea typeface="Times New Roman" panose="02020603050405020304" pitchFamily="18" charset="0"/>
                </a:rPr>
                <a:t>A region of Philadelphia downtown. With Points placed</a:t>
              </a:r>
              <a:endParaRPr lang="en-US" sz="900" dirty="0"/>
            </a:p>
          </p:txBody>
        </p:sp>
      </p:grpSp>
      <p:grpSp>
        <p:nvGrpSpPr>
          <p:cNvPr id="80" name="Group 79">
            <a:extLst>
              <a:ext uri="{FF2B5EF4-FFF2-40B4-BE49-F238E27FC236}">
                <a16:creationId xmlns:a16="http://schemas.microsoft.com/office/drawing/2014/main" id="{4227435D-FCE4-064E-8200-1E7D7BB76D16}"/>
              </a:ext>
            </a:extLst>
          </p:cNvPr>
          <p:cNvGrpSpPr/>
          <p:nvPr/>
        </p:nvGrpSpPr>
        <p:grpSpPr>
          <a:xfrm>
            <a:off x="-48068" y="2255801"/>
            <a:ext cx="3730216" cy="2110968"/>
            <a:chOff x="-48068" y="2255801"/>
            <a:chExt cx="3730216" cy="2110968"/>
          </a:xfrm>
        </p:grpSpPr>
        <p:pic>
          <p:nvPicPr>
            <p:cNvPr id="30" name="Picture 29" descr="A screenshot of a computer screen&#10;&#10;Description automatically generated">
              <a:extLst>
                <a:ext uri="{FF2B5EF4-FFF2-40B4-BE49-F238E27FC236}">
                  <a16:creationId xmlns:a16="http://schemas.microsoft.com/office/drawing/2014/main" id="{12A83642-1B67-7143-9144-F5D6E5E1F987}"/>
                </a:ext>
              </a:extLst>
            </p:cNvPr>
            <p:cNvPicPr>
              <a:picLocks noChangeAspect="1"/>
            </p:cNvPicPr>
            <p:nvPr/>
          </p:nvPicPr>
          <p:blipFill rotWithShape="1">
            <a:blip r:embed="rId10"/>
            <a:srcRect l="9273" r="14293" b="4"/>
            <a:stretch/>
          </p:blipFill>
          <p:spPr>
            <a:xfrm>
              <a:off x="8968" y="2301618"/>
              <a:ext cx="3673180" cy="2065151"/>
            </a:xfrm>
            <a:prstGeom prst="rect">
              <a:avLst/>
            </a:prstGeom>
          </p:spPr>
        </p:pic>
        <p:sp>
          <p:nvSpPr>
            <p:cNvPr id="74" name="TextBox 73">
              <a:extLst>
                <a:ext uri="{FF2B5EF4-FFF2-40B4-BE49-F238E27FC236}">
                  <a16:creationId xmlns:a16="http://schemas.microsoft.com/office/drawing/2014/main" id="{42C89833-1BDA-074E-A474-3D12E8F9A049}"/>
                </a:ext>
              </a:extLst>
            </p:cNvPr>
            <p:cNvSpPr txBox="1"/>
            <p:nvPr/>
          </p:nvSpPr>
          <p:spPr>
            <a:xfrm>
              <a:off x="-48068" y="2255801"/>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highlight>
                    <a:srgbClr val="C0C0C0"/>
                  </a:highlight>
                  <a:latin typeface="Times New Roman" panose="02020603050405020304" pitchFamily="18" charset="0"/>
                  <a:ea typeface="Times New Roman" panose="02020603050405020304" pitchFamily="18" charset="0"/>
                </a:rPr>
                <a:t>Figure 9</a:t>
              </a:r>
              <a:r>
                <a:rPr lang="en-US" sz="900" b="1" dirty="0">
                  <a:highlight>
                    <a:srgbClr val="C0C0C0"/>
                  </a:highlight>
                  <a:latin typeface="Times New Roman" panose="02020603050405020304" pitchFamily="18" charset="0"/>
                  <a:ea typeface="Times New Roman" panose="02020603050405020304" pitchFamily="18" charset="0"/>
                </a:rPr>
                <a:t> </a:t>
              </a:r>
              <a:r>
                <a:rPr lang="en-US" sz="900" dirty="0">
                  <a:solidFill>
                    <a:srgbClr val="000000"/>
                  </a:solidFill>
                  <a:effectLst/>
                  <a:highlight>
                    <a:srgbClr val="C0C0C0"/>
                  </a:highlight>
                  <a:latin typeface="Times New Roman" panose="02020603050405020304" pitchFamily="18" charset="0"/>
                  <a:ea typeface="Times New Roman" panose="02020603050405020304" pitchFamily="18" charset="0"/>
                </a:rPr>
                <a:t>Aerial view images collected through google API</a:t>
              </a:r>
              <a:endParaRPr lang="en-US" sz="900" dirty="0">
                <a:highlight>
                  <a:srgbClr val="C0C0C0"/>
                </a:highlight>
              </a:endParaRPr>
            </a:p>
          </p:txBody>
        </p:sp>
      </p:grpSp>
      <p:grpSp>
        <p:nvGrpSpPr>
          <p:cNvPr id="70" name="Group 69">
            <a:extLst>
              <a:ext uri="{FF2B5EF4-FFF2-40B4-BE49-F238E27FC236}">
                <a16:creationId xmlns:a16="http://schemas.microsoft.com/office/drawing/2014/main" id="{5258B84C-42D8-2F48-BB4B-1A71B8D76706}"/>
              </a:ext>
            </a:extLst>
          </p:cNvPr>
          <p:cNvGrpSpPr/>
          <p:nvPr/>
        </p:nvGrpSpPr>
        <p:grpSpPr>
          <a:xfrm>
            <a:off x="3761932" y="2205001"/>
            <a:ext cx="3692984" cy="2160649"/>
            <a:chOff x="3761932" y="2205001"/>
            <a:chExt cx="3692984" cy="2160649"/>
          </a:xfrm>
        </p:grpSpPr>
        <p:pic>
          <p:nvPicPr>
            <p:cNvPr id="7" name="Picture 6" descr="A wall of photos of a road&#10;&#10;Description automatically generated">
              <a:extLst>
                <a:ext uri="{FF2B5EF4-FFF2-40B4-BE49-F238E27FC236}">
                  <a16:creationId xmlns:a16="http://schemas.microsoft.com/office/drawing/2014/main" id="{E9014B61-15A3-E54E-8546-AB5C5FBEA629}"/>
                </a:ext>
              </a:extLst>
            </p:cNvPr>
            <p:cNvPicPr>
              <a:picLocks noChangeAspect="1"/>
            </p:cNvPicPr>
            <p:nvPr/>
          </p:nvPicPr>
          <p:blipFill rotWithShape="1">
            <a:blip r:embed="rId11"/>
            <a:srcRect l="15232" r="24802" b="4"/>
            <a:stretch/>
          </p:blipFill>
          <p:spPr>
            <a:xfrm>
              <a:off x="3767016" y="2300499"/>
              <a:ext cx="3687900" cy="2065151"/>
            </a:xfrm>
            <a:prstGeom prst="rect">
              <a:avLst/>
            </a:prstGeom>
          </p:spPr>
        </p:pic>
        <p:sp>
          <p:nvSpPr>
            <p:cNvPr id="75" name="TextBox 74">
              <a:extLst>
                <a:ext uri="{FF2B5EF4-FFF2-40B4-BE49-F238E27FC236}">
                  <a16:creationId xmlns:a16="http://schemas.microsoft.com/office/drawing/2014/main" id="{57D2046B-063A-3247-A8DF-CED0F7A31912}"/>
                </a:ext>
              </a:extLst>
            </p:cNvPr>
            <p:cNvSpPr txBox="1"/>
            <p:nvPr/>
          </p:nvSpPr>
          <p:spPr>
            <a:xfrm>
              <a:off x="3761932" y="2205001"/>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highlight>
                    <a:srgbClr val="C0C0C0"/>
                  </a:highlight>
                  <a:latin typeface="Times New Roman" panose="02020603050405020304" pitchFamily="18" charset="0"/>
                  <a:ea typeface="Times New Roman" panose="02020603050405020304" pitchFamily="18" charset="0"/>
                </a:rPr>
                <a:t>Figure </a:t>
              </a:r>
              <a:r>
                <a:rPr lang="en-US" sz="900" b="1" dirty="0">
                  <a:solidFill>
                    <a:srgbClr val="000000"/>
                  </a:solidFill>
                  <a:highlight>
                    <a:srgbClr val="C0C0C0"/>
                  </a:highlight>
                  <a:latin typeface="Times New Roman" panose="02020603050405020304" pitchFamily="18" charset="0"/>
                  <a:ea typeface="Times New Roman" panose="02020603050405020304" pitchFamily="18" charset="0"/>
                </a:rPr>
                <a:t>10</a:t>
              </a:r>
              <a:r>
                <a:rPr lang="en-US" sz="900" b="1" dirty="0">
                  <a:highlight>
                    <a:srgbClr val="C0C0C0"/>
                  </a:highlight>
                  <a:latin typeface="Times New Roman" panose="02020603050405020304" pitchFamily="18" charset="0"/>
                  <a:ea typeface="Times New Roman" panose="02020603050405020304" pitchFamily="18" charset="0"/>
                </a:rPr>
                <a:t> </a:t>
              </a:r>
              <a:r>
                <a:rPr lang="en-US" sz="900" dirty="0">
                  <a:solidFill>
                    <a:srgbClr val="000000"/>
                  </a:solidFill>
                  <a:effectLst/>
                  <a:highlight>
                    <a:srgbClr val="C0C0C0"/>
                  </a:highlight>
                  <a:latin typeface="Times New Roman" panose="02020603050405020304" pitchFamily="18" charset="0"/>
                  <a:ea typeface="Times New Roman" panose="02020603050405020304" pitchFamily="18" charset="0"/>
                </a:rPr>
                <a:t>Street view images collected through google API</a:t>
              </a:r>
              <a:endParaRPr lang="en-US" sz="900" dirty="0">
                <a:highlight>
                  <a:srgbClr val="C0C0C0"/>
                </a:highlight>
              </a:endParaRPr>
            </a:p>
          </p:txBody>
        </p:sp>
      </p:grpSp>
      <p:grpSp>
        <p:nvGrpSpPr>
          <p:cNvPr id="81" name="Group 80">
            <a:extLst>
              <a:ext uri="{FF2B5EF4-FFF2-40B4-BE49-F238E27FC236}">
                <a16:creationId xmlns:a16="http://schemas.microsoft.com/office/drawing/2014/main" id="{EF5360B9-9AC1-1B49-97AC-31732CA111EC}"/>
              </a:ext>
            </a:extLst>
          </p:cNvPr>
          <p:cNvGrpSpPr/>
          <p:nvPr/>
        </p:nvGrpSpPr>
        <p:grpSpPr>
          <a:xfrm>
            <a:off x="-3637" y="4364001"/>
            <a:ext cx="3687900" cy="2372153"/>
            <a:chOff x="-86168" y="4364001"/>
            <a:chExt cx="3770431" cy="2372153"/>
          </a:xfrm>
        </p:grpSpPr>
        <p:pic>
          <p:nvPicPr>
            <p:cNvPr id="4" name="Picture 3" descr="A aerial view of a city&#10;&#10;Description automatically generated">
              <a:extLst>
                <a:ext uri="{FF2B5EF4-FFF2-40B4-BE49-F238E27FC236}">
                  <a16:creationId xmlns:a16="http://schemas.microsoft.com/office/drawing/2014/main" id="{FAC2ABD4-6EED-D444-9ACD-79EA340CB2B0}"/>
                </a:ext>
              </a:extLst>
            </p:cNvPr>
            <p:cNvPicPr>
              <a:picLocks noChangeAspect="1"/>
            </p:cNvPicPr>
            <p:nvPr/>
          </p:nvPicPr>
          <p:blipFill rotWithShape="1">
            <a:blip r:embed="rId12"/>
            <a:srcRect t="11954" r="5" b="5952"/>
            <a:stretch/>
          </p:blipFill>
          <p:spPr>
            <a:xfrm>
              <a:off x="-86168" y="4457518"/>
              <a:ext cx="3770431" cy="2278636"/>
            </a:xfrm>
            <a:prstGeom prst="rect">
              <a:avLst/>
            </a:prstGeom>
          </p:spPr>
        </p:pic>
        <p:sp>
          <p:nvSpPr>
            <p:cNvPr id="76" name="TextBox 75">
              <a:extLst>
                <a:ext uri="{FF2B5EF4-FFF2-40B4-BE49-F238E27FC236}">
                  <a16:creationId xmlns:a16="http://schemas.microsoft.com/office/drawing/2014/main" id="{D8FFB846-C212-4347-8F6A-768641FB6194}"/>
                </a:ext>
              </a:extLst>
            </p:cNvPr>
            <p:cNvSpPr txBox="1"/>
            <p:nvPr/>
          </p:nvSpPr>
          <p:spPr>
            <a:xfrm>
              <a:off x="-86168" y="4364001"/>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highlight>
                    <a:srgbClr val="C0C0C0"/>
                  </a:highlight>
                  <a:latin typeface="Times New Roman" panose="02020603050405020304" pitchFamily="18" charset="0"/>
                  <a:ea typeface="Times New Roman" panose="02020603050405020304" pitchFamily="18" charset="0"/>
                </a:rPr>
                <a:t>Figure </a:t>
              </a:r>
              <a:r>
                <a:rPr lang="en-US" sz="900" b="1" dirty="0">
                  <a:solidFill>
                    <a:srgbClr val="000000"/>
                  </a:solidFill>
                  <a:highlight>
                    <a:srgbClr val="C0C0C0"/>
                  </a:highlight>
                  <a:latin typeface="Times New Roman" panose="02020603050405020304" pitchFamily="18" charset="0"/>
                  <a:ea typeface="Times New Roman" panose="02020603050405020304" pitchFamily="18" charset="0"/>
                </a:rPr>
                <a:t>11</a:t>
              </a:r>
              <a:r>
                <a:rPr lang="en-US" sz="900" b="1" dirty="0">
                  <a:highlight>
                    <a:srgbClr val="C0C0C0"/>
                  </a:highlight>
                  <a:latin typeface="Times New Roman" panose="02020603050405020304" pitchFamily="18" charset="0"/>
                  <a:ea typeface="Times New Roman" panose="02020603050405020304" pitchFamily="18" charset="0"/>
                </a:rPr>
                <a:t> </a:t>
              </a:r>
              <a:r>
                <a:rPr lang="en-US" sz="900" dirty="0">
                  <a:solidFill>
                    <a:srgbClr val="000000"/>
                  </a:solidFill>
                  <a:effectLst/>
                  <a:highlight>
                    <a:srgbClr val="C0C0C0"/>
                  </a:highlight>
                  <a:latin typeface="Times New Roman" panose="02020603050405020304" pitchFamily="18" charset="0"/>
                  <a:ea typeface="Times New Roman" panose="02020603050405020304" pitchFamily="18" charset="0"/>
                </a:rPr>
                <a:t>Aerial view images annotated using VIA </a:t>
              </a:r>
              <a:r>
                <a:rPr lang="en-US" sz="900" dirty="0" err="1">
                  <a:solidFill>
                    <a:srgbClr val="000000"/>
                  </a:solidFill>
                  <a:effectLst/>
                  <a:highlight>
                    <a:srgbClr val="C0C0C0"/>
                  </a:highlight>
                  <a:latin typeface="Times New Roman" panose="02020603050405020304" pitchFamily="18" charset="0"/>
                  <a:ea typeface="Times New Roman" panose="02020603050405020304" pitchFamily="18" charset="0"/>
                </a:rPr>
                <a:t>toolI</a:t>
              </a:r>
              <a:endParaRPr lang="en-US" sz="900" dirty="0">
                <a:highlight>
                  <a:srgbClr val="C0C0C0"/>
                </a:highlight>
              </a:endParaRPr>
            </a:p>
          </p:txBody>
        </p:sp>
      </p:grpSp>
      <p:grpSp>
        <p:nvGrpSpPr>
          <p:cNvPr id="82" name="Group 81">
            <a:extLst>
              <a:ext uri="{FF2B5EF4-FFF2-40B4-BE49-F238E27FC236}">
                <a16:creationId xmlns:a16="http://schemas.microsoft.com/office/drawing/2014/main" id="{5D3A2D2F-658B-7046-A651-50BBCF56209A}"/>
              </a:ext>
            </a:extLst>
          </p:cNvPr>
          <p:cNvGrpSpPr/>
          <p:nvPr/>
        </p:nvGrpSpPr>
        <p:grpSpPr>
          <a:xfrm>
            <a:off x="3711132" y="4364001"/>
            <a:ext cx="3743784" cy="2387142"/>
            <a:chOff x="3711132" y="4364001"/>
            <a:chExt cx="3743784" cy="2387142"/>
          </a:xfrm>
        </p:grpSpPr>
        <p:pic>
          <p:nvPicPr>
            <p:cNvPr id="28" name="Picture 27" descr="A street with cars and buildings&#10;&#10;Description automatically generated">
              <a:extLst>
                <a:ext uri="{FF2B5EF4-FFF2-40B4-BE49-F238E27FC236}">
                  <a16:creationId xmlns:a16="http://schemas.microsoft.com/office/drawing/2014/main" id="{F65CC7AD-77C5-A947-836B-D3B27CBBCA46}"/>
                </a:ext>
              </a:extLst>
            </p:cNvPr>
            <p:cNvPicPr>
              <a:picLocks noChangeAspect="1"/>
            </p:cNvPicPr>
            <p:nvPr/>
          </p:nvPicPr>
          <p:blipFill rotWithShape="1">
            <a:blip r:embed="rId13"/>
            <a:srcRect l="14682" r="18527" b="-2"/>
            <a:stretch/>
          </p:blipFill>
          <p:spPr>
            <a:xfrm>
              <a:off x="3767016" y="4472507"/>
              <a:ext cx="3687900" cy="2278636"/>
            </a:xfrm>
            <a:prstGeom prst="rect">
              <a:avLst/>
            </a:prstGeom>
          </p:spPr>
        </p:pic>
        <p:sp>
          <p:nvSpPr>
            <p:cNvPr id="77" name="TextBox 76">
              <a:extLst>
                <a:ext uri="{FF2B5EF4-FFF2-40B4-BE49-F238E27FC236}">
                  <a16:creationId xmlns:a16="http://schemas.microsoft.com/office/drawing/2014/main" id="{F1F09D8F-8A04-824F-AD0A-79DB1A089290}"/>
                </a:ext>
              </a:extLst>
            </p:cNvPr>
            <p:cNvSpPr txBox="1"/>
            <p:nvPr/>
          </p:nvSpPr>
          <p:spPr>
            <a:xfrm>
              <a:off x="3711132" y="4364001"/>
              <a:ext cx="3327299"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highlight>
                    <a:srgbClr val="C0C0C0"/>
                  </a:highlight>
                  <a:latin typeface="Times New Roman" panose="02020603050405020304" pitchFamily="18" charset="0"/>
                  <a:ea typeface="Times New Roman" panose="02020603050405020304" pitchFamily="18" charset="0"/>
                </a:rPr>
                <a:t>Figure </a:t>
              </a:r>
              <a:r>
                <a:rPr lang="en-US" sz="900" b="1" dirty="0">
                  <a:solidFill>
                    <a:srgbClr val="000000"/>
                  </a:solidFill>
                  <a:highlight>
                    <a:srgbClr val="C0C0C0"/>
                  </a:highlight>
                  <a:latin typeface="Times New Roman" panose="02020603050405020304" pitchFamily="18" charset="0"/>
                  <a:ea typeface="Times New Roman" panose="02020603050405020304" pitchFamily="18" charset="0"/>
                </a:rPr>
                <a:t>12</a:t>
              </a:r>
              <a:r>
                <a:rPr lang="en-US" sz="900" b="1" dirty="0">
                  <a:highlight>
                    <a:srgbClr val="C0C0C0"/>
                  </a:highlight>
                  <a:latin typeface="Times New Roman" panose="02020603050405020304" pitchFamily="18" charset="0"/>
                  <a:ea typeface="Times New Roman" panose="02020603050405020304" pitchFamily="18" charset="0"/>
                </a:rPr>
                <a:t> </a:t>
              </a:r>
              <a:r>
                <a:rPr lang="en-US" sz="900" dirty="0">
                  <a:solidFill>
                    <a:srgbClr val="000000"/>
                  </a:solidFill>
                  <a:effectLst/>
                  <a:highlight>
                    <a:srgbClr val="C0C0C0"/>
                  </a:highlight>
                  <a:latin typeface="Times New Roman" panose="02020603050405020304" pitchFamily="18" charset="0"/>
                  <a:ea typeface="Times New Roman" panose="02020603050405020304" pitchFamily="18" charset="0"/>
                </a:rPr>
                <a:t>Street view images annotated using VIA </a:t>
              </a:r>
              <a:r>
                <a:rPr lang="en-US" sz="900" dirty="0" err="1">
                  <a:solidFill>
                    <a:srgbClr val="000000"/>
                  </a:solidFill>
                  <a:effectLst/>
                  <a:highlight>
                    <a:srgbClr val="C0C0C0"/>
                  </a:highlight>
                  <a:latin typeface="Times New Roman" panose="02020603050405020304" pitchFamily="18" charset="0"/>
                  <a:ea typeface="Times New Roman" panose="02020603050405020304" pitchFamily="18" charset="0"/>
                </a:rPr>
                <a:t>toolI</a:t>
              </a:r>
              <a:endParaRPr lang="en-US" sz="900" dirty="0">
                <a:highlight>
                  <a:srgbClr val="C0C0C0"/>
                </a:highlight>
              </a:endParaRPr>
            </a:p>
          </p:txBody>
        </p:sp>
      </p:grpSp>
      <p:cxnSp>
        <p:nvCxnSpPr>
          <p:cNvPr id="42" name="Curved Connector 41">
            <a:extLst>
              <a:ext uri="{FF2B5EF4-FFF2-40B4-BE49-F238E27FC236}">
                <a16:creationId xmlns:a16="http://schemas.microsoft.com/office/drawing/2014/main" id="{1F29D242-791D-C148-AE3F-7AD33B8EBB68}"/>
              </a:ext>
            </a:extLst>
          </p:cNvPr>
          <p:cNvCxnSpPr>
            <a:cxnSpLocks/>
          </p:cNvCxnSpPr>
          <p:nvPr/>
        </p:nvCxnSpPr>
        <p:spPr>
          <a:xfrm rot="10800000">
            <a:off x="6877492" y="1305013"/>
            <a:ext cx="2678885" cy="1973503"/>
          </a:xfrm>
          <a:prstGeom prst="curvedConnector3">
            <a:avLst>
              <a:gd name="adj1" fmla="val 3819"/>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D4A0AB0A-51CE-C745-8690-B9A3E4502258}"/>
              </a:ext>
            </a:extLst>
          </p:cNvPr>
          <p:cNvCxnSpPr>
            <a:cxnSpLocks/>
          </p:cNvCxnSpPr>
          <p:nvPr/>
        </p:nvCxnSpPr>
        <p:spPr>
          <a:xfrm rot="10800000">
            <a:off x="2837561" y="1632157"/>
            <a:ext cx="5157961" cy="1633916"/>
          </a:xfrm>
          <a:prstGeom prst="curved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32C7F928-EFD5-E248-A66B-2F7143CA518A}"/>
              </a:ext>
            </a:extLst>
          </p:cNvPr>
          <p:cNvCxnSpPr>
            <a:cxnSpLocks/>
          </p:cNvCxnSpPr>
          <p:nvPr/>
        </p:nvCxnSpPr>
        <p:spPr>
          <a:xfrm rot="10800000">
            <a:off x="2958355" y="3836894"/>
            <a:ext cx="8837730" cy="355862"/>
          </a:xfrm>
          <a:prstGeom prst="curvedConnector3">
            <a:avLst>
              <a:gd name="adj1" fmla="val 4513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D597CA42-2712-C443-99B4-7371FC0F0B78}"/>
              </a:ext>
            </a:extLst>
          </p:cNvPr>
          <p:cNvCxnSpPr>
            <a:cxnSpLocks/>
          </p:cNvCxnSpPr>
          <p:nvPr/>
        </p:nvCxnSpPr>
        <p:spPr>
          <a:xfrm rot="16200000" flipV="1">
            <a:off x="6326096" y="3763937"/>
            <a:ext cx="2242730" cy="1873825"/>
          </a:xfrm>
          <a:prstGeom prst="curvedConnector3">
            <a:avLst>
              <a:gd name="adj1" fmla="val 434"/>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4EB3B1DF-2404-524B-8BDE-247586DAB4A3}"/>
              </a:ext>
            </a:extLst>
          </p:cNvPr>
          <p:cNvCxnSpPr>
            <a:cxnSpLocks/>
          </p:cNvCxnSpPr>
          <p:nvPr/>
        </p:nvCxnSpPr>
        <p:spPr>
          <a:xfrm rot="10800000" flipV="1">
            <a:off x="3581401" y="5929070"/>
            <a:ext cx="7893425" cy="694151"/>
          </a:xfrm>
          <a:prstGeom prst="curved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5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graphicEl>
                                              <a:dgm id="{56F6B578-670E-4B14-8A6E-9C172447680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graphicEl>
                                              <a:dgm id="{A17F390D-59A0-43CB-BF8B-022A304A6704}"/>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graphicEl>
                                              <a:dgm id="{E15F5BC5-BDE5-49A1-9F92-BF58C621A764}"/>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graphicEl>
                                              <a:dgm id="{D107391B-57D3-4C1E-8364-FD3555E63E2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graphicEl>
                                              <a:dgm id="{E8228E2A-A775-494E-9553-4CE36C21B33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graphicEl>
                                              <a:dgm id="{46112965-DA1D-4B6F-B412-93427E6C5ED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graphicEl>
                                              <a:dgm id="{72B386BF-1338-481C-92D3-ED2FB5AA1792}"/>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graphicEl>
                                              <a:dgm id="{27E9903F-C173-4F92-9F27-61A5F0DB531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graphicEl>
                                              <a:dgm id="{4B98B30E-307D-446D-95EC-7920B3B9345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graphicEl>
                                              <a:dgm id="{31BD5F9C-CA4F-4F03-9D42-A27D26F8907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9" grpId="0" uiExpand="1">
        <p:bldSub>
          <a:bldDgm/>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02DCD3-62B4-5D4E-B6F4-7FBE550864DD}"/>
              </a:ext>
            </a:extLst>
          </p:cNvPr>
          <p:cNvSpPr>
            <a:spLocks noGrp="1"/>
          </p:cNvSpPr>
          <p:nvPr>
            <p:ph type="title"/>
          </p:nvPr>
        </p:nvSpPr>
        <p:spPr>
          <a:xfrm>
            <a:off x="630936" y="639520"/>
            <a:ext cx="7071126" cy="1719072"/>
          </a:xfrm>
        </p:spPr>
        <p:txBody>
          <a:bodyPr anchor="b">
            <a:normAutofit/>
          </a:bodyPr>
          <a:lstStyle/>
          <a:p>
            <a:r>
              <a:rPr lang="en-US" sz="5400" dirty="0"/>
              <a:t>Research Design</a:t>
            </a:r>
            <a:br>
              <a:rPr lang="en-US" sz="5400" dirty="0"/>
            </a:br>
            <a:r>
              <a:rPr lang="en-US" sz="2700" dirty="0"/>
              <a:t>Data Analysis Strategy</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7">
            <a:extLst>
              <a:ext uri="{FF2B5EF4-FFF2-40B4-BE49-F238E27FC236}">
                <a16:creationId xmlns:a16="http://schemas.microsoft.com/office/drawing/2014/main" id="{1A8A495E-0474-A845-B9DC-1F69EE5585D0}"/>
              </a:ext>
            </a:extLst>
          </p:cNvPr>
          <p:cNvGraphicFramePr>
            <a:graphicFrameLocks noGrp="1"/>
          </p:cNvGraphicFramePr>
          <p:nvPr>
            <p:ph idx="1"/>
            <p:extLst>
              <p:ext uri="{D42A27DB-BD31-4B8C-83A1-F6EECF244321}">
                <p14:modId xmlns:p14="http://schemas.microsoft.com/office/powerpoint/2010/main" val="1201472039"/>
              </p:ext>
            </p:extLst>
          </p:nvPr>
        </p:nvGraphicFramePr>
        <p:xfrm>
          <a:off x="630936" y="2807208"/>
          <a:ext cx="3623564" cy="3410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CE93EDCB-39EB-D94C-A592-6319E2E8E315}"/>
              </a:ext>
            </a:extLst>
          </p:cNvPr>
          <p:cNvGrpSpPr/>
          <p:nvPr/>
        </p:nvGrpSpPr>
        <p:grpSpPr>
          <a:xfrm>
            <a:off x="4657332" y="2967279"/>
            <a:ext cx="7433068" cy="3065221"/>
            <a:chOff x="4657332" y="2967279"/>
            <a:chExt cx="7433068" cy="3065221"/>
          </a:xfrm>
        </p:grpSpPr>
        <p:grpSp>
          <p:nvGrpSpPr>
            <p:cNvPr id="6" name="Group 5">
              <a:extLst>
                <a:ext uri="{FF2B5EF4-FFF2-40B4-BE49-F238E27FC236}">
                  <a16:creationId xmlns:a16="http://schemas.microsoft.com/office/drawing/2014/main" id="{10553D4D-DB2E-7A4A-8EDC-60059E015646}"/>
                </a:ext>
              </a:extLst>
            </p:cNvPr>
            <p:cNvGrpSpPr/>
            <p:nvPr/>
          </p:nvGrpSpPr>
          <p:grpSpPr>
            <a:xfrm>
              <a:off x="4657344" y="3221811"/>
              <a:ext cx="7433056" cy="2810689"/>
              <a:chOff x="0" y="3195484"/>
              <a:chExt cx="12192000" cy="3662515"/>
            </a:xfrm>
          </p:grpSpPr>
          <p:pic>
            <p:nvPicPr>
              <p:cNvPr id="4" name="Content Placeholder 21" descr="A complete framework from data collection, ML training and creating Digital twin.">
                <a:extLst>
                  <a:ext uri="{FF2B5EF4-FFF2-40B4-BE49-F238E27FC236}">
                    <a16:creationId xmlns:a16="http://schemas.microsoft.com/office/drawing/2014/main" id="{0E0580E1-0BE9-7E43-947F-DCBA31AC95A3}"/>
                  </a:ext>
                  <a:ext uri="{C183D7F6-B498-43B3-948B-1728B52AA6E4}">
                    <adec:decorative xmlns:adec="http://schemas.microsoft.com/office/drawing/2017/decorative" val="0"/>
                  </a:ext>
                </a:extLst>
              </p:cNvPr>
              <p:cNvPicPr>
                <a:picLocks noChangeAspect="1"/>
              </p:cNvPicPr>
              <p:nvPr/>
            </p:nvPicPr>
            <p:blipFill rotWithShape="1">
              <a:blip r:embed="rId8"/>
              <a:srcRect r="3462" b="-1"/>
              <a:stretch/>
            </p:blipFill>
            <p:spPr>
              <a:xfrm>
                <a:off x="20" y="3195484"/>
                <a:ext cx="12191980" cy="3662515"/>
              </a:xfrm>
              <a:prstGeom prst="rect">
                <a:avLst/>
              </a:prstGeom>
            </p:spPr>
          </p:pic>
          <p:sp>
            <p:nvSpPr>
              <p:cNvPr id="7" name="TextBox 6">
                <a:extLst>
                  <a:ext uri="{FF2B5EF4-FFF2-40B4-BE49-F238E27FC236}">
                    <a16:creationId xmlns:a16="http://schemas.microsoft.com/office/drawing/2014/main" id="{E33C37F8-8436-B24A-A7A9-AC956B20C7FF}"/>
                  </a:ext>
                </a:extLst>
              </p:cNvPr>
              <p:cNvSpPr txBox="1"/>
              <p:nvPr/>
            </p:nvSpPr>
            <p:spPr>
              <a:xfrm>
                <a:off x="0" y="3274778"/>
                <a:ext cx="12191980" cy="341631"/>
              </a:xfrm>
              <a:prstGeom prst="rect">
                <a:avLst/>
              </a:prstGeom>
              <a:noFill/>
            </p:spPr>
            <p:txBody>
              <a:bodyPr wrap="square">
                <a:spAutoFit/>
              </a:bodyPr>
              <a:lstStyle/>
              <a:p>
                <a:pPr algn="ctr" defTabSz="512064">
                  <a:lnSpc>
                    <a:spcPct val="90000"/>
                  </a:lnSpc>
                  <a:spcAft>
                    <a:spcPts val="336"/>
                  </a:spcAft>
                </a:pPr>
                <a:r>
                  <a:rPr lang="en-US" sz="1008" kern="1200" dirty="0">
                    <a:ln w="0">
                      <a:solidFill>
                        <a:schemeClr val="tx1">
                          <a:lumMod val="50000"/>
                          <a:lumOff val="50000"/>
                        </a:schemeClr>
                      </a:solidFill>
                    </a:ln>
                    <a:solidFill>
                      <a:schemeClr val="tx1"/>
                    </a:solidFill>
                    <a:effectLst>
                      <a:outerShdw blurRad="38100" dist="19050" dir="2700000" algn="tl" rotWithShape="0">
                        <a:schemeClr val="dk1">
                          <a:alpha val="40000"/>
                        </a:schemeClr>
                      </a:outerShdw>
                    </a:effectLst>
                    <a:latin typeface="+mn-lt"/>
                    <a:ea typeface="+mn-ea"/>
                    <a:cs typeface="+mn-cs"/>
                  </a:rPr>
                  <a:t>A complete framework from data collection, ML training and creating Digital twin.</a:t>
                </a:r>
                <a:endParaRPr lang="en-US" sz="1800" dirty="0">
                  <a:ln w="0">
                    <a:solidFill>
                      <a:schemeClr val="tx1">
                        <a:lumMod val="50000"/>
                        <a:lumOff val="50000"/>
                      </a:schemeClr>
                    </a:solidFill>
                  </a:ln>
                  <a:effectLst>
                    <a:outerShdw blurRad="38100" dist="19050" dir="2700000" algn="tl" rotWithShape="0">
                      <a:schemeClr val="dk1">
                        <a:alpha val="40000"/>
                      </a:schemeClr>
                    </a:outerShdw>
                  </a:effectLst>
                </a:endParaRPr>
              </a:p>
            </p:txBody>
          </p:sp>
        </p:grpSp>
        <p:sp>
          <p:nvSpPr>
            <p:cNvPr id="12" name="TextBox 11">
              <a:extLst>
                <a:ext uri="{FF2B5EF4-FFF2-40B4-BE49-F238E27FC236}">
                  <a16:creationId xmlns:a16="http://schemas.microsoft.com/office/drawing/2014/main" id="{F5A2C9D9-7939-DE4F-B609-493D593AFCC4}"/>
                </a:ext>
              </a:extLst>
            </p:cNvPr>
            <p:cNvSpPr txBox="1"/>
            <p:nvPr/>
          </p:nvSpPr>
          <p:spPr>
            <a:xfrm>
              <a:off x="4663337" y="5730296"/>
              <a:ext cx="3486881" cy="230832"/>
            </a:xfrm>
            <a:prstGeom prst="rect">
              <a:avLst/>
            </a:prstGeom>
            <a:noFill/>
          </p:spPr>
          <p:txBody>
            <a:bodyPr wrap="square">
              <a:spAutoFit/>
            </a:bodyPr>
            <a:lstStyle/>
            <a:p>
              <a:r>
                <a:rPr lang="en-US" sz="900" i="1" dirty="0">
                  <a:solidFill>
                    <a:srgbClr val="000000"/>
                  </a:solidFill>
                  <a:effectLst/>
                  <a:latin typeface="Times New Roman" panose="02020603050405020304" pitchFamily="18" charset="0"/>
                  <a:ea typeface="Times New Roman" panose="02020603050405020304" pitchFamily="18" charset="0"/>
                </a:rPr>
                <a:t>Note.</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i="0" dirty="0">
                  <a:solidFill>
                    <a:srgbClr val="000000"/>
                  </a:solidFill>
                  <a:effectLst/>
                  <a:latin typeface="Times New Roman" panose="02020603050405020304" pitchFamily="18" charset="0"/>
                  <a:ea typeface="Times New Roman" panose="02020603050405020304" pitchFamily="18" charset="0"/>
                </a:rPr>
                <a:t>MWC23 – Intelligent</a:t>
              </a:r>
              <a:r>
                <a:rPr lang="en-US" sz="900" dirty="0">
                  <a:solidFill>
                    <a:srgbClr val="000000"/>
                  </a:solidFill>
                  <a:effectLst/>
                  <a:latin typeface="Times New Roman" panose="02020603050405020304" pitchFamily="18" charset="0"/>
                  <a:ea typeface="Times New Roman" panose="02020603050405020304" pitchFamily="18" charset="0"/>
                </a:rPr>
                <a:t>, 2023).</a:t>
              </a:r>
              <a:r>
                <a:rPr lang="en-US" sz="900" dirty="0">
                  <a:effectLst/>
                </a:rPr>
                <a:t> </a:t>
              </a:r>
              <a:endParaRPr lang="en-US" sz="900" dirty="0"/>
            </a:p>
          </p:txBody>
        </p:sp>
        <p:sp>
          <p:nvSpPr>
            <p:cNvPr id="13" name="TextBox 12">
              <a:extLst>
                <a:ext uri="{FF2B5EF4-FFF2-40B4-BE49-F238E27FC236}">
                  <a16:creationId xmlns:a16="http://schemas.microsoft.com/office/drawing/2014/main" id="{4FA2919B-5354-5D4E-A59E-4B015DBC6DFC}"/>
                </a:ext>
              </a:extLst>
            </p:cNvPr>
            <p:cNvSpPr txBox="1"/>
            <p:nvPr/>
          </p:nvSpPr>
          <p:spPr>
            <a:xfrm>
              <a:off x="4657332" y="2967279"/>
              <a:ext cx="4723284" cy="329834"/>
            </a:xfrm>
            <a:prstGeom prst="rect">
              <a:avLst/>
            </a:prstGeom>
            <a:noFill/>
          </p:spPr>
          <p:txBody>
            <a:bodyPr wrap="square">
              <a:spAutoFit/>
            </a:bodyPr>
            <a:lstStyle/>
            <a:p>
              <a:pPr marL="0" marR="0">
                <a:lnSpc>
                  <a:spcPct val="200000"/>
                </a:lnSpc>
                <a:spcBef>
                  <a:spcPts val="0"/>
                </a:spcBef>
                <a:spcAft>
                  <a:spcPts val="0"/>
                </a:spcAft>
              </a:pPr>
              <a:r>
                <a:rPr lang="en-US" sz="900" b="1" dirty="0">
                  <a:solidFill>
                    <a:srgbClr val="000000"/>
                  </a:solidFill>
                  <a:effectLst/>
                  <a:latin typeface="Times New Roman" panose="02020603050405020304" pitchFamily="18" charset="0"/>
                  <a:ea typeface="Times New Roman" panose="02020603050405020304" pitchFamily="18" charset="0"/>
                </a:rPr>
                <a:t>Figure 6</a:t>
              </a:r>
              <a:r>
                <a:rPr lang="en-US" sz="900" b="1" dirty="0">
                  <a:latin typeface="Times New Roman" panose="02020603050405020304" pitchFamily="18" charset="0"/>
                  <a:ea typeface="Times New Roman" panose="02020603050405020304" pitchFamily="18" charset="0"/>
                </a:rPr>
                <a:t> </a:t>
              </a:r>
              <a:r>
                <a:rPr lang="en-US" sz="900" dirty="0">
                  <a:solidFill>
                    <a:srgbClr val="000000"/>
                  </a:solidFill>
                  <a:effectLst/>
                  <a:latin typeface="Times New Roman" panose="02020603050405020304" pitchFamily="18" charset="0"/>
                  <a:ea typeface="Times New Roman" panose="02020603050405020304" pitchFamily="18" charset="0"/>
                </a:rPr>
                <a:t>A complete framework to generate </a:t>
              </a:r>
              <a:r>
                <a:rPr lang="en-US" sz="900" dirty="0">
                  <a:solidFill>
                    <a:srgbClr val="000000"/>
                  </a:solidFill>
                  <a:latin typeface="Times New Roman" panose="02020603050405020304" pitchFamily="18" charset="0"/>
                  <a:ea typeface="Times New Roman" panose="02020603050405020304" pitchFamily="18" charset="0"/>
                </a:rPr>
                <a:t>Di</a:t>
              </a:r>
              <a:r>
                <a:rPr lang="en-US" sz="900" dirty="0">
                  <a:solidFill>
                    <a:srgbClr val="000000"/>
                  </a:solidFill>
                  <a:effectLst/>
                  <a:latin typeface="Times New Roman" panose="02020603050405020304" pitchFamily="18" charset="0"/>
                  <a:ea typeface="Times New Roman" panose="02020603050405020304" pitchFamily="18" charset="0"/>
                </a:rPr>
                <a:t>gital Twin Representation of Foliage</a:t>
              </a:r>
              <a:r>
                <a:rPr lang="en-US" sz="900" dirty="0">
                  <a:effectLst/>
                </a:rPr>
                <a:t> </a:t>
              </a:r>
              <a:endParaRPr lang="en-US" sz="900" dirty="0"/>
            </a:p>
          </p:txBody>
        </p:sp>
      </p:grpSp>
    </p:spTree>
    <p:extLst>
      <p:ext uri="{BB962C8B-B14F-4D97-AF65-F5344CB8AC3E}">
        <p14:creationId xmlns:p14="http://schemas.microsoft.com/office/powerpoint/2010/main" val="239564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3" presetClass="entr" presetSubtype="10" fill="hold" grpId="0" nodeType="withEffect">
                                  <p:stCondLst>
                                    <p:cond delay="5000"/>
                                  </p:stCondLst>
                                  <p:childTnLst>
                                    <p:set>
                                      <p:cBhvr>
                                        <p:cTn id="8" dur="1" fill="hold">
                                          <p:stCondLst>
                                            <p:cond delay="0"/>
                                          </p:stCondLst>
                                        </p:cTn>
                                        <p:tgtEl>
                                          <p:spTgt spid="8">
                                            <p:graphicEl>
                                              <a:dgm id="{66649F5F-80C0-0B43-8D91-428A1623911F}"/>
                                            </p:graphicEl>
                                          </p:spTgt>
                                        </p:tgtEl>
                                        <p:attrNameLst>
                                          <p:attrName>style.visibility</p:attrName>
                                        </p:attrNameLst>
                                      </p:cBhvr>
                                      <p:to>
                                        <p:strVal val="visible"/>
                                      </p:to>
                                    </p:set>
                                    <p:animEffect transition="in" filter="blinds(horizontal)">
                                      <p:cBhvr>
                                        <p:cTn id="9" dur="500"/>
                                        <p:tgtEl>
                                          <p:spTgt spid="8">
                                            <p:graphicEl>
                                              <a:dgm id="{66649F5F-80C0-0B43-8D91-428A1623911F}"/>
                                            </p:graphicEl>
                                          </p:spTgt>
                                        </p:tgtEl>
                                      </p:cBhvr>
                                    </p:animEffect>
                                  </p:childTnLst>
                                </p:cTn>
                              </p:par>
                              <p:par>
                                <p:cTn id="10" presetID="3" presetClass="entr" presetSubtype="10" fill="hold" grpId="0" nodeType="withEffect">
                                  <p:stCondLst>
                                    <p:cond delay="5000"/>
                                  </p:stCondLst>
                                  <p:childTnLst>
                                    <p:set>
                                      <p:cBhvr>
                                        <p:cTn id="11" dur="1" fill="hold">
                                          <p:stCondLst>
                                            <p:cond delay="0"/>
                                          </p:stCondLst>
                                        </p:cTn>
                                        <p:tgtEl>
                                          <p:spTgt spid="8">
                                            <p:graphicEl>
                                              <a:dgm id="{08D1DA05-46DE-AC40-9773-CA1B27C998AF}"/>
                                            </p:graphicEl>
                                          </p:spTgt>
                                        </p:tgtEl>
                                        <p:attrNameLst>
                                          <p:attrName>style.visibility</p:attrName>
                                        </p:attrNameLst>
                                      </p:cBhvr>
                                      <p:to>
                                        <p:strVal val="visible"/>
                                      </p:to>
                                    </p:set>
                                    <p:animEffect transition="in" filter="blinds(horizontal)">
                                      <p:cBhvr>
                                        <p:cTn id="12" dur="500"/>
                                        <p:tgtEl>
                                          <p:spTgt spid="8">
                                            <p:graphicEl>
                                              <a:dgm id="{08D1DA05-46DE-AC40-9773-CA1B27C998AF}"/>
                                            </p:graphicEl>
                                          </p:spTgt>
                                        </p:tgtEl>
                                      </p:cBhvr>
                                    </p:animEffect>
                                  </p:childTnLst>
                                </p:cTn>
                              </p:par>
                              <p:par>
                                <p:cTn id="13" presetID="3" presetClass="entr" presetSubtype="10" fill="hold" grpId="0" nodeType="withEffect">
                                  <p:stCondLst>
                                    <p:cond delay="5000"/>
                                  </p:stCondLst>
                                  <p:childTnLst>
                                    <p:set>
                                      <p:cBhvr>
                                        <p:cTn id="14" dur="1" fill="hold">
                                          <p:stCondLst>
                                            <p:cond delay="0"/>
                                          </p:stCondLst>
                                        </p:cTn>
                                        <p:tgtEl>
                                          <p:spTgt spid="8">
                                            <p:graphicEl>
                                              <a:dgm id="{9FA3E565-0560-7A4A-8FD1-B48126193825}"/>
                                            </p:graphicEl>
                                          </p:spTgt>
                                        </p:tgtEl>
                                        <p:attrNameLst>
                                          <p:attrName>style.visibility</p:attrName>
                                        </p:attrNameLst>
                                      </p:cBhvr>
                                      <p:to>
                                        <p:strVal val="visible"/>
                                      </p:to>
                                    </p:set>
                                    <p:animEffect transition="in" filter="blinds(horizontal)">
                                      <p:cBhvr>
                                        <p:cTn id="15" dur="500"/>
                                        <p:tgtEl>
                                          <p:spTgt spid="8">
                                            <p:graphicEl>
                                              <a:dgm id="{9FA3E565-0560-7A4A-8FD1-B48126193825}"/>
                                            </p:graphicEl>
                                          </p:spTgt>
                                        </p:tgtEl>
                                      </p:cBhvr>
                                    </p:animEffect>
                                  </p:childTnLst>
                                </p:cTn>
                              </p:par>
                              <p:par>
                                <p:cTn id="16" presetID="3" presetClass="entr" presetSubtype="10" fill="hold" grpId="0" nodeType="withEffect">
                                  <p:stCondLst>
                                    <p:cond delay="5000"/>
                                  </p:stCondLst>
                                  <p:childTnLst>
                                    <p:set>
                                      <p:cBhvr>
                                        <p:cTn id="17" dur="1" fill="hold">
                                          <p:stCondLst>
                                            <p:cond delay="0"/>
                                          </p:stCondLst>
                                        </p:cTn>
                                        <p:tgtEl>
                                          <p:spTgt spid="8">
                                            <p:graphicEl>
                                              <a:dgm id="{28A99DE0-1B09-FB43-99DC-6D150840A291}"/>
                                            </p:graphicEl>
                                          </p:spTgt>
                                        </p:tgtEl>
                                        <p:attrNameLst>
                                          <p:attrName>style.visibility</p:attrName>
                                        </p:attrNameLst>
                                      </p:cBhvr>
                                      <p:to>
                                        <p:strVal val="visible"/>
                                      </p:to>
                                    </p:set>
                                    <p:animEffect transition="in" filter="blinds(horizontal)">
                                      <p:cBhvr>
                                        <p:cTn id="18" dur="500"/>
                                        <p:tgtEl>
                                          <p:spTgt spid="8">
                                            <p:graphicEl>
                                              <a:dgm id="{28A99DE0-1B09-FB43-99DC-6D150840A291}"/>
                                            </p:graphicEl>
                                          </p:spTgt>
                                        </p:tgtEl>
                                      </p:cBhvr>
                                    </p:animEffect>
                                  </p:childTnLst>
                                </p:cTn>
                              </p:par>
                              <p:par>
                                <p:cTn id="19" presetID="3" presetClass="entr" presetSubtype="10" fill="hold" grpId="0" nodeType="withEffect">
                                  <p:stCondLst>
                                    <p:cond delay="5000"/>
                                  </p:stCondLst>
                                  <p:childTnLst>
                                    <p:set>
                                      <p:cBhvr>
                                        <p:cTn id="20" dur="1" fill="hold">
                                          <p:stCondLst>
                                            <p:cond delay="0"/>
                                          </p:stCondLst>
                                        </p:cTn>
                                        <p:tgtEl>
                                          <p:spTgt spid="8">
                                            <p:graphicEl>
                                              <a:dgm id="{AF22DFFC-B54C-B943-8014-A2932925E347}"/>
                                            </p:graphicEl>
                                          </p:spTgt>
                                        </p:tgtEl>
                                        <p:attrNameLst>
                                          <p:attrName>style.visibility</p:attrName>
                                        </p:attrNameLst>
                                      </p:cBhvr>
                                      <p:to>
                                        <p:strVal val="visible"/>
                                      </p:to>
                                    </p:set>
                                    <p:animEffect transition="in" filter="blinds(horizontal)">
                                      <p:cBhvr>
                                        <p:cTn id="21" dur="500"/>
                                        <p:tgtEl>
                                          <p:spTgt spid="8">
                                            <p:graphicEl>
                                              <a:dgm id="{AF22DFFC-B54C-B943-8014-A2932925E347}"/>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CA39-760B-2F48-ACE3-D06D7BA3CF1D}"/>
              </a:ext>
            </a:extLst>
          </p:cNvPr>
          <p:cNvSpPr>
            <a:spLocks noGrp="1"/>
          </p:cNvSpPr>
          <p:nvPr>
            <p:ph type="title"/>
          </p:nvPr>
        </p:nvSpPr>
        <p:spPr/>
        <p:txBody>
          <a:bodyPr>
            <a:normAutofit fontScale="90000"/>
          </a:bodyPr>
          <a:lstStyle/>
          <a:p>
            <a:r>
              <a:rPr lang="en-US" sz="6000" dirty="0"/>
              <a:t>Research Design</a:t>
            </a:r>
            <a:br>
              <a:rPr lang="en-US" sz="7200" dirty="0"/>
            </a:br>
            <a:r>
              <a:rPr lang="en-US" sz="3000" dirty="0"/>
              <a:t>Data Analysis Strategy</a:t>
            </a:r>
          </a:p>
        </p:txBody>
      </p:sp>
      <p:graphicFrame>
        <p:nvGraphicFramePr>
          <p:cNvPr id="14" name="Content Placeholder 2">
            <a:extLst>
              <a:ext uri="{FF2B5EF4-FFF2-40B4-BE49-F238E27FC236}">
                <a16:creationId xmlns:a16="http://schemas.microsoft.com/office/drawing/2014/main" id="{9368162D-BB4D-A778-C0CA-B8577347EA3A}"/>
              </a:ext>
            </a:extLst>
          </p:cNvPr>
          <p:cNvGraphicFramePr>
            <a:graphicFrameLocks noGrp="1"/>
          </p:cNvGraphicFramePr>
          <p:nvPr>
            <p:ph idx="1"/>
            <p:extLst>
              <p:ext uri="{D42A27DB-BD31-4B8C-83A1-F6EECF244321}">
                <p14:modId xmlns:p14="http://schemas.microsoft.com/office/powerpoint/2010/main" val="3300286460"/>
              </p:ext>
            </p:extLst>
          </p:nvPr>
        </p:nvGraphicFramePr>
        <p:xfrm>
          <a:off x="838201" y="1825625"/>
          <a:ext cx="5257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29E19838-CBBE-1448-B479-65EE28CEC42D}"/>
              </a:ext>
            </a:extLst>
          </p:cNvPr>
          <p:cNvGrpSpPr/>
          <p:nvPr/>
        </p:nvGrpSpPr>
        <p:grpSpPr>
          <a:xfrm>
            <a:off x="6566143" y="3139465"/>
            <a:ext cx="5165957" cy="3233361"/>
            <a:chOff x="9192160" y="3726092"/>
            <a:chExt cx="2999841" cy="2320575"/>
          </a:xfrm>
        </p:grpSpPr>
        <p:pic>
          <p:nvPicPr>
            <p:cNvPr id="5" name="Picture 4" descr="A aerial view of a city&#10;&#10;Description automatically generated">
              <a:extLst>
                <a:ext uri="{FF2B5EF4-FFF2-40B4-BE49-F238E27FC236}">
                  <a16:creationId xmlns:a16="http://schemas.microsoft.com/office/drawing/2014/main" id="{1E449C0A-7D89-4345-A196-AB5BF64DA380}"/>
                </a:ext>
              </a:extLst>
            </p:cNvPr>
            <p:cNvPicPr>
              <a:picLocks noChangeAspect="1"/>
            </p:cNvPicPr>
            <p:nvPr/>
          </p:nvPicPr>
          <p:blipFill>
            <a:blip r:embed="rId8"/>
            <a:stretch>
              <a:fillRect/>
            </a:stretch>
          </p:blipFill>
          <p:spPr>
            <a:xfrm>
              <a:off x="9192161" y="3726092"/>
              <a:ext cx="2999840" cy="2027301"/>
            </a:xfrm>
            <a:prstGeom prst="rect">
              <a:avLst/>
            </a:prstGeom>
          </p:spPr>
        </p:pic>
        <p:sp>
          <p:nvSpPr>
            <p:cNvPr id="6" name="TextBox 5">
              <a:extLst>
                <a:ext uri="{FF2B5EF4-FFF2-40B4-BE49-F238E27FC236}">
                  <a16:creationId xmlns:a16="http://schemas.microsoft.com/office/drawing/2014/main" id="{BC9D65B9-6F1D-3F4D-BA4D-D96B40F0676B}"/>
                </a:ext>
              </a:extLst>
            </p:cNvPr>
            <p:cNvSpPr txBox="1"/>
            <p:nvPr/>
          </p:nvSpPr>
          <p:spPr>
            <a:xfrm>
              <a:off x="9192160" y="5825776"/>
              <a:ext cx="2999841" cy="220891"/>
            </a:xfrm>
            <a:prstGeom prst="rect">
              <a:avLst/>
            </a:prstGeom>
            <a:noFill/>
          </p:spPr>
          <p:txBody>
            <a:bodyPr wrap="square" rtlCol="0">
              <a:spAutoFit/>
            </a:bodyPr>
            <a:lstStyle/>
            <a:p>
              <a:pPr algn="ctr"/>
              <a:r>
                <a:rPr lang="en-US" sz="1400" b="1" dirty="0"/>
                <a:t>Digital twin representation of Foliage</a:t>
              </a:r>
            </a:p>
          </p:txBody>
        </p:sp>
      </p:grpSp>
      <p:grpSp>
        <p:nvGrpSpPr>
          <p:cNvPr id="7" name="Group 6">
            <a:extLst>
              <a:ext uri="{FF2B5EF4-FFF2-40B4-BE49-F238E27FC236}">
                <a16:creationId xmlns:a16="http://schemas.microsoft.com/office/drawing/2014/main" id="{FD82B363-0DB7-D947-ADA9-B1A070410AE4}"/>
              </a:ext>
            </a:extLst>
          </p:cNvPr>
          <p:cNvGrpSpPr/>
          <p:nvPr/>
        </p:nvGrpSpPr>
        <p:grpSpPr>
          <a:xfrm>
            <a:off x="6466497" y="365125"/>
            <a:ext cx="2774808" cy="2512256"/>
            <a:chOff x="3625535" y="3354733"/>
            <a:chExt cx="2774808" cy="2512256"/>
          </a:xfrm>
        </p:grpSpPr>
        <p:pic>
          <p:nvPicPr>
            <p:cNvPr id="8" name="Picture 7">
              <a:extLst>
                <a:ext uri="{FF2B5EF4-FFF2-40B4-BE49-F238E27FC236}">
                  <a16:creationId xmlns:a16="http://schemas.microsoft.com/office/drawing/2014/main" id="{4105E8BD-3326-A94E-8E5E-945A08C8F7EF}"/>
                </a:ext>
              </a:extLst>
            </p:cNvPr>
            <p:cNvPicPr>
              <a:picLocks noChangeAspect="1"/>
            </p:cNvPicPr>
            <p:nvPr/>
          </p:nvPicPr>
          <p:blipFill>
            <a:blip r:embed="rId9"/>
            <a:stretch>
              <a:fillRect/>
            </a:stretch>
          </p:blipFill>
          <p:spPr>
            <a:xfrm>
              <a:off x="3625535" y="3647142"/>
              <a:ext cx="2774808" cy="2219847"/>
            </a:xfrm>
            <a:prstGeom prst="rect">
              <a:avLst/>
            </a:prstGeom>
          </p:spPr>
        </p:pic>
        <p:sp>
          <p:nvSpPr>
            <p:cNvPr id="9" name="TextBox 8">
              <a:extLst>
                <a:ext uri="{FF2B5EF4-FFF2-40B4-BE49-F238E27FC236}">
                  <a16:creationId xmlns:a16="http://schemas.microsoft.com/office/drawing/2014/main" id="{F0BE840F-535B-5D48-9514-421138474453}"/>
                </a:ext>
              </a:extLst>
            </p:cNvPr>
            <p:cNvSpPr txBox="1"/>
            <p:nvPr/>
          </p:nvSpPr>
          <p:spPr>
            <a:xfrm>
              <a:off x="4324645" y="3354733"/>
              <a:ext cx="1248483" cy="307777"/>
            </a:xfrm>
            <a:prstGeom prst="rect">
              <a:avLst/>
            </a:prstGeom>
            <a:noFill/>
          </p:spPr>
          <p:txBody>
            <a:bodyPr wrap="square" rtlCol="0">
              <a:spAutoFit/>
            </a:bodyPr>
            <a:lstStyle/>
            <a:p>
              <a:r>
                <a:rPr lang="en-US" sz="1400" dirty="0">
                  <a:ln w="0"/>
                  <a:effectLst>
                    <a:outerShdw blurRad="38100" dist="19050" dir="2700000" algn="tl" rotWithShape="0">
                      <a:schemeClr val="dk1">
                        <a:alpha val="40000"/>
                      </a:schemeClr>
                    </a:outerShdw>
                  </a:effectLst>
                </a:rPr>
                <a:t>Original image</a:t>
              </a:r>
            </a:p>
          </p:txBody>
        </p:sp>
      </p:grpSp>
      <p:grpSp>
        <p:nvGrpSpPr>
          <p:cNvPr id="10" name="Group 9">
            <a:extLst>
              <a:ext uri="{FF2B5EF4-FFF2-40B4-BE49-F238E27FC236}">
                <a16:creationId xmlns:a16="http://schemas.microsoft.com/office/drawing/2014/main" id="{B5E7AAB4-E974-5E4E-876E-8D9B52936393}"/>
              </a:ext>
            </a:extLst>
          </p:cNvPr>
          <p:cNvGrpSpPr/>
          <p:nvPr/>
        </p:nvGrpSpPr>
        <p:grpSpPr>
          <a:xfrm>
            <a:off x="9276545" y="442094"/>
            <a:ext cx="2584535" cy="2435287"/>
            <a:chOff x="6503984" y="3429000"/>
            <a:chExt cx="2584535" cy="2435287"/>
          </a:xfrm>
        </p:grpSpPr>
        <p:pic>
          <p:nvPicPr>
            <p:cNvPr id="11" name="Picture 10">
              <a:extLst>
                <a:ext uri="{FF2B5EF4-FFF2-40B4-BE49-F238E27FC236}">
                  <a16:creationId xmlns:a16="http://schemas.microsoft.com/office/drawing/2014/main" id="{A54A09A2-F4B5-9440-A036-8B970AE3A0C8}"/>
                </a:ext>
              </a:extLst>
            </p:cNvPr>
            <p:cNvPicPr>
              <a:picLocks noChangeAspect="1"/>
            </p:cNvPicPr>
            <p:nvPr/>
          </p:nvPicPr>
          <p:blipFill>
            <a:blip r:embed="rId10"/>
            <a:stretch>
              <a:fillRect/>
            </a:stretch>
          </p:blipFill>
          <p:spPr>
            <a:xfrm>
              <a:off x="6503984" y="3691084"/>
              <a:ext cx="2584535" cy="2173203"/>
            </a:xfrm>
            <a:prstGeom prst="rect">
              <a:avLst/>
            </a:prstGeom>
          </p:spPr>
        </p:pic>
        <p:sp>
          <p:nvSpPr>
            <p:cNvPr id="12" name="TextBox 11">
              <a:extLst>
                <a:ext uri="{FF2B5EF4-FFF2-40B4-BE49-F238E27FC236}">
                  <a16:creationId xmlns:a16="http://schemas.microsoft.com/office/drawing/2014/main" id="{FAAD09EB-39B5-0A44-8FF8-0BADDD597773}"/>
                </a:ext>
              </a:extLst>
            </p:cNvPr>
            <p:cNvSpPr txBox="1"/>
            <p:nvPr/>
          </p:nvSpPr>
          <p:spPr>
            <a:xfrm>
              <a:off x="6565143" y="3429000"/>
              <a:ext cx="2462216" cy="307777"/>
            </a:xfrm>
            <a:prstGeom prst="rect">
              <a:avLst/>
            </a:prstGeom>
            <a:noFill/>
          </p:spPr>
          <p:txBody>
            <a:bodyPr wrap="square" rtlCol="0">
              <a:spAutoFit/>
            </a:bodyPr>
            <a:lstStyle/>
            <a:p>
              <a:r>
                <a:rPr lang="en-US" sz="1400" dirty="0">
                  <a:ln w="0"/>
                  <a:effectLst>
                    <a:outerShdw blurRad="38100" dist="19050" dir="2700000" algn="tl" rotWithShape="0">
                      <a:schemeClr val="dk1">
                        <a:alpha val="40000"/>
                      </a:schemeClr>
                    </a:outerShdw>
                  </a:effectLst>
                </a:rPr>
                <a:t>Image with inference results</a:t>
              </a:r>
            </a:p>
          </p:txBody>
        </p:sp>
      </p:grpSp>
    </p:spTree>
    <p:extLst>
      <p:ext uri="{BB962C8B-B14F-4D97-AF65-F5344CB8AC3E}">
        <p14:creationId xmlns:p14="http://schemas.microsoft.com/office/powerpoint/2010/main" val="14069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graphicEl>
                                              <a:dgm id="{2C97C04C-E6D1-2847-A238-2173A51FAAAF}"/>
                                            </p:graphicEl>
                                          </p:spTgt>
                                        </p:tgtEl>
                                        <p:attrNameLst>
                                          <p:attrName>style.visibility</p:attrName>
                                        </p:attrNameLst>
                                      </p:cBhvr>
                                      <p:to>
                                        <p:strVal val="visible"/>
                                      </p:to>
                                    </p:set>
                                    <p:animEffect transition="in" filter="blinds(horizontal)">
                                      <p:cBhvr>
                                        <p:cTn id="7" dur="500"/>
                                        <p:tgtEl>
                                          <p:spTgt spid="14">
                                            <p:graphicEl>
                                              <a:dgm id="{2C97C04C-E6D1-2847-A238-2173A51FAAAF}"/>
                                            </p:graphic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graphicEl>
                                              <a:dgm id="{3307B794-5DF1-9049-A09E-DE9DBD468CC8}"/>
                                            </p:graphicEl>
                                          </p:spTgt>
                                        </p:tgtEl>
                                        <p:attrNameLst>
                                          <p:attrName>style.visibility</p:attrName>
                                        </p:attrNameLst>
                                      </p:cBhvr>
                                      <p:to>
                                        <p:strVal val="visible"/>
                                      </p:to>
                                    </p:set>
                                    <p:animEffect transition="in" filter="blinds(horizontal)">
                                      <p:cBhvr>
                                        <p:cTn id="10" dur="500"/>
                                        <p:tgtEl>
                                          <p:spTgt spid="14">
                                            <p:graphicEl>
                                              <a:dgm id="{3307B794-5DF1-9049-A09E-DE9DBD468CC8}"/>
                                            </p:graphic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graphicEl>
                                              <a:dgm id="{5F6C4F51-45A9-6245-A9F1-28AD2CE62A13}"/>
                                            </p:graphicEl>
                                          </p:spTgt>
                                        </p:tgtEl>
                                        <p:attrNameLst>
                                          <p:attrName>style.visibility</p:attrName>
                                        </p:attrNameLst>
                                      </p:cBhvr>
                                      <p:to>
                                        <p:strVal val="visible"/>
                                      </p:to>
                                    </p:set>
                                    <p:animEffect transition="in" filter="blinds(horizontal)">
                                      <p:cBhvr>
                                        <p:cTn id="13" dur="500"/>
                                        <p:tgtEl>
                                          <p:spTgt spid="14">
                                            <p:graphicEl>
                                              <a:dgm id="{5F6C4F51-45A9-6245-A9F1-28AD2CE62A13}"/>
                                            </p:graphic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graphicEl>
                                              <a:dgm id="{2F988FD7-3BAA-CE46-8CFA-A79B00BBFD02}"/>
                                            </p:graphicEl>
                                          </p:spTgt>
                                        </p:tgtEl>
                                        <p:attrNameLst>
                                          <p:attrName>style.visibility</p:attrName>
                                        </p:attrNameLst>
                                      </p:cBhvr>
                                      <p:to>
                                        <p:strVal val="visible"/>
                                      </p:to>
                                    </p:set>
                                    <p:animEffect transition="in" filter="blinds(horizontal)">
                                      <p:cBhvr>
                                        <p:cTn id="16" dur="500"/>
                                        <p:tgtEl>
                                          <p:spTgt spid="14">
                                            <p:graphicEl>
                                              <a:dgm id="{2F988FD7-3BAA-CE46-8CFA-A79B00BBFD02}"/>
                                            </p:graphic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
                                            <p:graphicEl>
                                              <a:dgm id="{A688E6F7-04FD-4B4E-B174-6E36C289AB6D}"/>
                                            </p:graphicEl>
                                          </p:spTgt>
                                        </p:tgtEl>
                                        <p:attrNameLst>
                                          <p:attrName>style.visibility</p:attrName>
                                        </p:attrNameLst>
                                      </p:cBhvr>
                                      <p:to>
                                        <p:strVal val="visible"/>
                                      </p:to>
                                    </p:set>
                                    <p:animEffect transition="in" filter="blinds(horizontal)">
                                      <p:cBhvr>
                                        <p:cTn id="19" dur="500"/>
                                        <p:tgtEl>
                                          <p:spTgt spid="14">
                                            <p:graphicEl>
                                              <a:dgm id="{A688E6F7-04FD-4B4E-B174-6E36C289AB6D}"/>
                                            </p:graphic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
                                            <p:graphicEl>
                                              <a:dgm id="{E957C1E4-CB22-8945-8434-BCA200D35A73}"/>
                                            </p:graphicEl>
                                          </p:spTgt>
                                        </p:tgtEl>
                                        <p:attrNameLst>
                                          <p:attrName>style.visibility</p:attrName>
                                        </p:attrNameLst>
                                      </p:cBhvr>
                                      <p:to>
                                        <p:strVal val="visible"/>
                                      </p:to>
                                    </p:set>
                                    <p:animEffect transition="in" filter="blinds(horizontal)">
                                      <p:cBhvr>
                                        <p:cTn id="22" dur="500"/>
                                        <p:tgtEl>
                                          <p:spTgt spid="14">
                                            <p:graphicEl>
                                              <a:dgm id="{E957C1E4-CB22-8945-8434-BCA200D35A73}"/>
                                            </p:graphic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graphicEl>
                                              <a:dgm id="{D734A281-6165-E741-A0E8-0AF73D848FAE}"/>
                                            </p:graphicEl>
                                          </p:spTgt>
                                        </p:tgtEl>
                                        <p:attrNameLst>
                                          <p:attrName>style.visibility</p:attrName>
                                        </p:attrNameLst>
                                      </p:cBhvr>
                                      <p:to>
                                        <p:strVal val="visible"/>
                                      </p:to>
                                    </p:set>
                                    <p:animEffect transition="in" filter="blinds(horizontal)">
                                      <p:cBhvr>
                                        <p:cTn id="25" dur="500"/>
                                        <p:tgtEl>
                                          <p:spTgt spid="14">
                                            <p:graphicEl>
                                              <a:dgm id="{D734A281-6165-E741-A0E8-0AF73D848FAE}"/>
                                            </p:graphic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
                                            <p:graphicEl>
                                              <a:dgm id="{4BE626EA-3735-554D-83BA-318BA22D66F7}"/>
                                            </p:graphicEl>
                                          </p:spTgt>
                                        </p:tgtEl>
                                        <p:attrNameLst>
                                          <p:attrName>style.visibility</p:attrName>
                                        </p:attrNameLst>
                                      </p:cBhvr>
                                      <p:to>
                                        <p:strVal val="visible"/>
                                      </p:to>
                                    </p:set>
                                    <p:animEffect transition="in" filter="blinds(horizontal)">
                                      <p:cBhvr>
                                        <p:cTn id="28" dur="500"/>
                                        <p:tgtEl>
                                          <p:spTgt spid="14">
                                            <p:graphicEl>
                                              <a:dgm id="{4BE626EA-3735-554D-83BA-318BA22D66F7}"/>
                                            </p:graphicEl>
                                          </p:spTgt>
                                        </p:tgtEl>
                                      </p:cBhvr>
                                    </p:animEffect>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1" presetClass="entr" presetSubtype="1"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heel(1)">
                                      <p:cBhvr>
                                        <p:cTn id="3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DAC5-B0CD-3245-89F1-3C2A12911FCB}"/>
              </a:ext>
            </a:extLst>
          </p:cNvPr>
          <p:cNvSpPr>
            <a:spLocks noGrp="1"/>
          </p:cNvSpPr>
          <p:nvPr>
            <p:ph type="title"/>
          </p:nvPr>
        </p:nvSpPr>
        <p:spPr>
          <a:xfrm>
            <a:off x="876693" y="741391"/>
            <a:ext cx="4355265" cy="1616203"/>
          </a:xfrm>
        </p:spPr>
        <p:txBody>
          <a:bodyPr anchor="b">
            <a:normAutofit/>
          </a:bodyPr>
          <a:lstStyle/>
          <a:p>
            <a:r>
              <a:rPr lang="en-US" sz="3200" b="0" i="0" u="none" strike="noStrike" dirty="0">
                <a:effectLst/>
                <a:latin typeface="Söhne"/>
              </a:rPr>
              <a:t>Steps to collect aeria</a:t>
            </a:r>
            <a:r>
              <a:rPr lang="en-US" sz="3200" dirty="0">
                <a:latin typeface="Söhne"/>
              </a:rPr>
              <a:t>l view images</a:t>
            </a:r>
            <a:endParaRPr lang="en-US" sz="3200" dirty="0"/>
          </a:p>
        </p:txBody>
      </p:sp>
      <p:sp>
        <p:nvSpPr>
          <p:cNvPr id="2057" name="Rectangle 2056">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63" name="Rectangle 206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aphicFrame>
        <p:nvGraphicFramePr>
          <p:cNvPr id="4" name="Content Placeholder 3">
            <a:extLst>
              <a:ext uri="{FF2B5EF4-FFF2-40B4-BE49-F238E27FC236}">
                <a16:creationId xmlns:a16="http://schemas.microsoft.com/office/drawing/2014/main" id="{D217F63A-14A9-884A-9F80-8B814A0406C7}"/>
              </a:ext>
            </a:extLst>
          </p:cNvPr>
          <p:cNvGraphicFramePr>
            <a:graphicFrameLocks noGrp="1"/>
          </p:cNvGraphicFramePr>
          <p:nvPr>
            <p:ph idx="1"/>
            <p:extLst>
              <p:ext uri="{D42A27DB-BD31-4B8C-83A1-F6EECF244321}">
                <p14:modId xmlns:p14="http://schemas.microsoft.com/office/powerpoint/2010/main" val="3360260982"/>
              </p:ext>
            </p:extLst>
          </p:nvPr>
        </p:nvGraphicFramePr>
        <p:xfrm>
          <a:off x="876692" y="2533476"/>
          <a:ext cx="4355265" cy="3447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9B18936B-36DD-7641-8786-6119AAB72445}"/>
              </a:ext>
            </a:extLst>
          </p:cNvPr>
          <p:cNvGrpSpPr/>
          <p:nvPr/>
        </p:nvGrpSpPr>
        <p:grpSpPr>
          <a:xfrm>
            <a:off x="6095999" y="294968"/>
            <a:ext cx="5928854" cy="6381135"/>
            <a:chOff x="5978892" y="-184988"/>
            <a:chExt cx="6210908" cy="6857990"/>
          </a:xfrm>
        </p:grpSpPr>
        <p:pic>
          <p:nvPicPr>
            <p:cNvPr id="2052" name="Picture 4">
              <a:extLst>
                <a:ext uri="{FF2B5EF4-FFF2-40B4-BE49-F238E27FC236}">
                  <a16:creationId xmlns:a16="http://schemas.microsoft.com/office/drawing/2014/main" id="{EEF4AA2F-36C4-134C-A815-619526FEEA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84" r="5278"/>
            <a:stretch/>
          </p:blipFill>
          <p:spPr bwMode="auto">
            <a:xfrm>
              <a:off x="5978892" y="-184988"/>
              <a:ext cx="6095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descr="Map compass">
              <a:extLst>
                <a:ext uri="{FF2B5EF4-FFF2-40B4-BE49-F238E27FC236}">
                  <a16:creationId xmlns:a16="http://schemas.microsoft.com/office/drawing/2014/main" id="{AB6BC30F-89A1-6845-BEE0-81D3041AA838}"/>
                </a:ext>
              </a:extLst>
            </p:cNvPr>
            <p:cNvSpPr/>
            <p:nvPr/>
          </p:nvSpPr>
          <p:spPr>
            <a:xfrm>
              <a:off x="10320532" y="738870"/>
              <a:ext cx="527105" cy="48180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46" name="Rectangle 45" descr="Marker">
              <a:extLst>
                <a:ext uri="{FF2B5EF4-FFF2-40B4-BE49-F238E27FC236}">
                  <a16:creationId xmlns:a16="http://schemas.microsoft.com/office/drawing/2014/main" id="{99071B01-4544-D345-AFD4-C222D41CF89F}"/>
                </a:ext>
              </a:extLst>
            </p:cNvPr>
            <p:cNvSpPr/>
            <p:nvPr/>
          </p:nvSpPr>
          <p:spPr>
            <a:xfrm>
              <a:off x="11177009" y="1393896"/>
              <a:ext cx="527105" cy="481805"/>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47" name="Rectangle 46" descr="Chevron Arrows">
              <a:extLst>
                <a:ext uri="{FF2B5EF4-FFF2-40B4-BE49-F238E27FC236}">
                  <a16:creationId xmlns:a16="http://schemas.microsoft.com/office/drawing/2014/main" id="{1DCF9424-7583-184B-B4DD-9AE2AA9BB777}"/>
                </a:ext>
              </a:extLst>
            </p:cNvPr>
            <p:cNvSpPr/>
            <p:nvPr/>
          </p:nvSpPr>
          <p:spPr>
            <a:xfrm>
              <a:off x="11662695" y="2159694"/>
              <a:ext cx="527105" cy="481805"/>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49" name="Rectangle 48" descr="Car">
              <a:extLst>
                <a:ext uri="{FF2B5EF4-FFF2-40B4-BE49-F238E27FC236}">
                  <a16:creationId xmlns:a16="http://schemas.microsoft.com/office/drawing/2014/main" id="{9894C6D9-4916-D243-8DC5-6B82F8F76B91}"/>
                </a:ext>
              </a:extLst>
            </p:cNvPr>
            <p:cNvSpPr/>
            <p:nvPr/>
          </p:nvSpPr>
          <p:spPr>
            <a:xfrm>
              <a:off x="11027494" y="3000053"/>
              <a:ext cx="527105" cy="481805"/>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51" name="Rectangle 50" descr="Map with pin">
              <a:extLst>
                <a:ext uri="{FF2B5EF4-FFF2-40B4-BE49-F238E27FC236}">
                  <a16:creationId xmlns:a16="http://schemas.microsoft.com/office/drawing/2014/main" id="{18BDA7E3-E4C1-DB49-BD4B-BDD83DEECE7C}"/>
                </a:ext>
              </a:extLst>
            </p:cNvPr>
            <p:cNvSpPr/>
            <p:nvPr/>
          </p:nvSpPr>
          <p:spPr>
            <a:xfrm>
              <a:off x="11621076" y="3768818"/>
              <a:ext cx="527105" cy="481805"/>
            </a:xfrm>
            <a:prstGeom prst="rect">
              <a:avLst/>
            </a:prstGeom>
            <a: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grpSp>
    </p:spTree>
    <p:extLst>
      <p:ext uri="{BB962C8B-B14F-4D97-AF65-F5344CB8AC3E}">
        <p14:creationId xmlns:p14="http://schemas.microsoft.com/office/powerpoint/2010/main" val="165601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BDAC5-B0CD-3245-89F1-3C2A12911FCB}"/>
              </a:ext>
            </a:extLst>
          </p:cNvPr>
          <p:cNvSpPr>
            <a:spLocks noGrp="1"/>
          </p:cNvSpPr>
          <p:nvPr>
            <p:ph type="title"/>
          </p:nvPr>
        </p:nvSpPr>
        <p:spPr>
          <a:xfrm>
            <a:off x="412495" y="945511"/>
            <a:ext cx="5222394" cy="1128068"/>
          </a:xfrm>
        </p:spPr>
        <p:txBody>
          <a:bodyPr anchor="ctr">
            <a:normAutofit/>
          </a:bodyPr>
          <a:lstStyle/>
          <a:p>
            <a:r>
              <a:rPr lang="en-US" sz="2400" b="0" i="0" u="none" strike="noStrike" dirty="0">
                <a:effectLst/>
                <a:latin typeface="Söhne"/>
              </a:rPr>
              <a:t>AI-Driven Foliage </a:t>
            </a:r>
            <a:r>
              <a:rPr lang="en-US" sz="2400" dirty="0">
                <a:latin typeface="Söhne"/>
              </a:rPr>
              <a:t>D</a:t>
            </a:r>
            <a:r>
              <a:rPr lang="en-US" sz="2400" b="0" i="0" u="none" strike="noStrike" dirty="0">
                <a:effectLst/>
                <a:latin typeface="Söhne"/>
              </a:rPr>
              <a:t>etection Using Machine Learning and Computer Vision - flowchart</a:t>
            </a:r>
            <a:endParaRPr lang="en-US" sz="2400" dirty="0"/>
          </a:p>
        </p:txBody>
      </p:sp>
      <p:grpSp>
        <p:nvGrpSpPr>
          <p:cNvPr id="68" name="Group 6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9" name="Rectangle 6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5DF4FE-15A7-9949-93E0-3F55F2491559}"/>
              </a:ext>
            </a:extLst>
          </p:cNvPr>
          <p:cNvSpPr>
            <a:spLocks noGrp="1"/>
          </p:cNvSpPr>
          <p:nvPr>
            <p:ph idx="1"/>
          </p:nvPr>
        </p:nvSpPr>
        <p:spPr>
          <a:xfrm>
            <a:off x="590719" y="2330505"/>
            <a:ext cx="4559425" cy="4417132"/>
          </a:xfrm>
        </p:spPr>
        <p:txBody>
          <a:bodyPr anchor="ctr">
            <a:normAutofit lnSpcReduction="10000"/>
          </a:bodyPr>
          <a:lstStyle/>
          <a:p>
            <a:pPr>
              <a:buFont typeface="+mj-lt"/>
              <a:buAutoNum type="arabicPeriod"/>
            </a:pPr>
            <a:r>
              <a:rPr lang="en-US" sz="1000" dirty="0">
                <a:latin typeface="Arial" panose="020B0604020202020204" pitchFamily="34" charset="0"/>
                <a:cs typeface="Arial" panose="020B0604020202020204" pitchFamily="34" charset="0"/>
              </a:rPr>
              <a:t>Input the region of interest</a:t>
            </a:r>
          </a:p>
          <a:p>
            <a:pPr>
              <a:buFont typeface="+mj-lt"/>
              <a:buAutoNum type="arabicPeriod"/>
            </a:pPr>
            <a:r>
              <a:rPr lang="en-US" sz="1000" dirty="0">
                <a:latin typeface="Arial" panose="020B0604020202020204" pitchFamily="34" charset="0"/>
                <a:cs typeface="Arial" panose="020B0604020202020204" pitchFamily="34" charset="0"/>
              </a:rPr>
              <a:t>Find the streets and street names from the region of interest</a:t>
            </a:r>
          </a:p>
          <a:p>
            <a:pPr>
              <a:buFont typeface="+mj-lt"/>
              <a:buAutoNum type="arabicPeriod"/>
            </a:pPr>
            <a:r>
              <a:rPr lang="en-US" sz="1000" dirty="0">
                <a:latin typeface="Arial" panose="020B0604020202020204" pitchFamily="34" charset="0"/>
                <a:cs typeface="Arial" panose="020B0604020202020204" pitchFamily="34" charset="0"/>
              </a:rPr>
              <a:t>Place points along the middle of the road with certain distance between points.</a:t>
            </a:r>
          </a:p>
          <a:p>
            <a:pPr>
              <a:buFont typeface="+mj-lt"/>
              <a:buAutoNum type="arabicPeriod"/>
            </a:pPr>
            <a:r>
              <a:rPr lang="en-US" sz="1000" dirty="0">
                <a:latin typeface="Arial" panose="020B0604020202020204" pitchFamily="34" charset="0"/>
                <a:cs typeface="Arial" panose="020B0604020202020204" pitchFamily="34" charset="0"/>
              </a:rPr>
              <a:t>Engine to collect Aerial images along the road points</a:t>
            </a:r>
          </a:p>
          <a:p>
            <a:pPr>
              <a:buFont typeface="+mj-lt"/>
              <a:buAutoNum type="arabicPeriod"/>
            </a:pPr>
            <a:r>
              <a:rPr lang="en-US" sz="1000" dirty="0">
                <a:latin typeface="Arial" panose="020B0604020202020204" pitchFamily="34" charset="0"/>
                <a:cs typeface="Arial" panose="020B0604020202020204" pitchFamily="34" charset="0"/>
              </a:rPr>
              <a:t>ML Engine to detect trees from aerial view images</a:t>
            </a:r>
          </a:p>
          <a:p>
            <a:pPr>
              <a:buFont typeface="+mj-lt"/>
              <a:buAutoNum type="arabicPeriod"/>
            </a:pPr>
            <a:r>
              <a:rPr lang="en-US" sz="1000" dirty="0">
                <a:latin typeface="Arial" panose="020B0604020202020204" pitchFamily="34" charset="0"/>
                <a:cs typeface="Arial" panose="020B0604020202020204" pitchFamily="34" charset="0"/>
              </a:rPr>
              <a:t>From previous two steps, collect the following:</a:t>
            </a:r>
          </a:p>
          <a:p>
            <a:pPr lvl="1">
              <a:buFont typeface="+mj-lt"/>
              <a:buAutoNum type="arabicPeriod"/>
            </a:pPr>
            <a:r>
              <a:rPr lang="en-US" sz="1000" dirty="0">
                <a:latin typeface="Arial" panose="020B0604020202020204" pitchFamily="34" charset="0"/>
                <a:cs typeface="Arial" panose="020B0604020202020204" pitchFamily="34" charset="0"/>
              </a:rPr>
              <a:t>Road width</a:t>
            </a:r>
          </a:p>
          <a:p>
            <a:pPr lvl="1">
              <a:buFont typeface="+mj-lt"/>
              <a:buAutoNum type="arabicPeriod"/>
            </a:pPr>
            <a:r>
              <a:rPr lang="en-US" sz="1000" dirty="0">
                <a:latin typeface="Arial" panose="020B0604020202020204" pitchFamily="34" charset="0"/>
                <a:cs typeface="Arial" panose="020B0604020202020204" pitchFamily="34" charset="0"/>
              </a:rPr>
              <a:t>Tree locations</a:t>
            </a:r>
          </a:p>
          <a:p>
            <a:pPr lvl="1">
              <a:buFont typeface="+mj-lt"/>
              <a:buAutoNum type="arabicPeriod"/>
            </a:pPr>
            <a:r>
              <a:rPr lang="en-US" sz="1000" dirty="0">
                <a:latin typeface="Arial" panose="020B0604020202020204" pitchFamily="34" charset="0"/>
                <a:cs typeface="Arial" panose="020B0604020202020204" pitchFamily="34" charset="0"/>
              </a:rPr>
              <a:t>Street names</a:t>
            </a:r>
          </a:p>
          <a:p>
            <a:pPr lvl="1">
              <a:buFont typeface="+mj-lt"/>
              <a:buAutoNum type="arabicPeriod"/>
            </a:pPr>
            <a:r>
              <a:rPr lang="en-US" sz="1000" dirty="0">
                <a:latin typeface="Arial" panose="020B0604020202020204" pitchFamily="34" charset="0"/>
                <a:cs typeface="Arial" panose="020B0604020202020204" pitchFamily="34" charset="0"/>
              </a:rPr>
              <a:t>Lat/</a:t>
            </a:r>
            <a:r>
              <a:rPr lang="en-US" sz="1000" dirty="0" err="1">
                <a:latin typeface="Arial" panose="020B0604020202020204" pitchFamily="34" charset="0"/>
                <a:cs typeface="Arial" panose="020B0604020202020204" pitchFamily="34" charset="0"/>
              </a:rPr>
              <a:t>lon</a:t>
            </a:r>
            <a:r>
              <a:rPr lang="en-US" sz="1000" dirty="0">
                <a:latin typeface="Arial" panose="020B0604020202020204" pitchFamily="34" charset="0"/>
                <a:cs typeface="Arial" panose="020B0604020202020204" pitchFamily="34" charset="0"/>
              </a:rPr>
              <a:t> of tree locations</a:t>
            </a:r>
          </a:p>
          <a:p>
            <a:pPr>
              <a:buFont typeface="+mj-lt"/>
              <a:buAutoNum type="arabicPeriod"/>
            </a:pPr>
            <a:r>
              <a:rPr lang="en-US" sz="1000" dirty="0">
                <a:latin typeface="Arial" panose="020B0604020202020204" pitchFamily="34" charset="0"/>
                <a:cs typeface="Arial" panose="020B0604020202020204" pitchFamily="34" charset="0"/>
              </a:rPr>
              <a:t>Engine to collect Street view images</a:t>
            </a:r>
          </a:p>
          <a:p>
            <a:pPr>
              <a:buFont typeface="+mj-lt"/>
              <a:buAutoNum type="arabicPeriod"/>
            </a:pPr>
            <a:r>
              <a:rPr lang="en-US" sz="1000" dirty="0">
                <a:latin typeface="Arial" panose="020B0604020202020204" pitchFamily="34" charset="0"/>
                <a:cs typeface="Arial" panose="020B0604020202020204" pitchFamily="34" charset="0"/>
              </a:rPr>
              <a:t>ML engine to detect trees from street view images</a:t>
            </a:r>
          </a:p>
          <a:p>
            <a:pPr>
              <a:buFont typeface="+mj-lt"/>
              <a:buAutoNum type="arabicPeriod"/>
            </a:pPr>
            <a:r>
              <a:rPr lang="en-US" sz="1000" dirty="0">
                <a:latin typeface="Arial" panose="020B0604020202020204" pitchFamily="34" charset="0"/>
                <a:cs typeface="Arial" panose="020B0604020202020204" pitchFamily="34" charset="0"/>
              </a:rPr>
              <a:t>From the above steps previous two steps, collect the following:</a:t>
            </a:r>
          </a:p>
          <a:p>
            <a:pPr lvl="1">
              <a:buFont typeface="+mj-lt"/>
              <a:buAutoNum type="arabicPeriod"/>
            </a:pPr>
            <a:r>
              <a:rPr lang="en-US" sz="1000" dirty="0">
                <a:latin typeface="Arial" panose="020B0604020202020204" pitchFamily="34" charset="0"/>
                <a:cs typeface="Arial" panose="020B0604020202020204" pitchFamily="34" charset="0"/>
              </a:rPr>
              <a:t>Height information of Tree positions</a:t>
            </a:r>
          </a:p>
          <a:p>
            <a:pPr>
              <a:buFont typeface="+mj-lt"/>
              <a:buAutoNum type="arabicPeriod"/>
            </a:pPr>
            <a:r>
              <a:rPr lang="en-US" sz="1000" dirty="0">
                <a:latin typeface="Arial" panose="020B0604020202020204" pitchFamily="34" charset="0"/>
                <a:cs typeface="Arial" panose="020B0604020202020204" pitchFamily="34" charset="0"/>
              </a:rPr>
              <a:t>Mapping of satellite view to street view images</a:t>
            </a:r>
          </a:p>
          <a:p>
            <a:pPr>
              <a:buFont typeface="+mj-lt"/>
              <a:buAutoNum type="arabicPeriod"/>
            </a:pPr>
            <a:r>
              <a:rPr lang="en-US" sz="1000" dirty="0">
                <a:latin typeface="Arial" panose="020B0604020202020204" pitchFamily="34" charset="0"/>
                <a:cs typeface="Arial" panose="020B0604020202020204" pitchFamily="34" charset="0"/>
              </a:rPr>
              <a:t>Map the information collected in steps 6 &amp; 9.</a:t>
            </a:r>
          </a:p>
          <a:p>
            <a:pPr>
              <a:buFont typeface="+mj-lt"/>
              <a:buAutoNum type="arabicPeriod"/>
            </a:pPr>
            <a:r>
              <a:rPr lang="en-US" sz="1000" dirty="0">
                <a:latin typeface="Arial" panose="020B0604020202020204" pitchFamily="34" charset="0"/>
                <a:cs typeface="Arial" panose="020B0604020202020204" pitchFamily="34" charset="0"/>
              </a:rPr>
              <a:t>Derive the estimated true height of Trees list</a:t>
            </a:r>
          </a:p>
          <a:p>
            <a:pPr>
              <a:buFont typeface="+mj-lt"/>
              <a:buAutoNum type="arabicPeriod"/>
            </a:pPr>
            <a:r>
              <a:rPr lang="en-US" sz="1000" dirty="0">
                <a:latin typeface="Arial" panose="020B0604020202020204" pitchFamily="34" charset="0"/>
                <a:cs typeface="Arial" panose="020B0604020202020204" pitchFamily="34" charset="0"/>
              </a:rPr>
              <a:t>Construct the Digital Twin representation of the trees with height.</a:t>
            </a:r>
          </a:p>
          <a:p>
            <a:pPr marL="971550" lvl="1" indent="-514350">
              <a:buFont typeface="+mj-lt"/>
              <a:buAutoNum type="arabicPeriod"/>
            </a:pPr>
            <a:endParaRPr lang="en-US" sz="1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screenshot of a computer flowchart&#10;&#10;Description automatically generated">
            <a:extLst>
              <a:ext uri="{FF2B5EF4-FFF2-40B4-BE49-F238E27FC236}">
                <a16:creationId xmlns:a16="http://schemas.microsoft.com/office/drawing/2014/main" id="{EE5701BF-4EE5-D943-91F9-BE2CE9EFF2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2" r="3425" b="3"/>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37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3">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91AE2B-5EF4-274D-9049-1F2DB201E428}"/>
              </a:ext>
            </a:extLst>
          </p:cNvPr>
          <p:cNvSpPr>
            <a:spLocks noGrp="1"/>
          </p:cNvSpPr>
          <p:nvPr>
            <p:ph type="title"/>
          </p:nvPr>
        </p:nvSpPr>
        <p:spPr>
          <a:xfrm>
            <a:off x="2019300" y="538956"/>
            <a:ext cx="8985250" cy="1118394"/>
          </a:xfrm>
        </p:spPr>
        <p:txBody>
          <a:bodyPr anchor="t">
            <a:normAutofit/>
          </a:bodyPr>
          <a:lstStyle/>
          <a:p>
            <a:r>
              <a:rPr lang="en-US" sz="5400" dirty="0"/>
              <a:t>Resources</a:t>
            </a:r>
          </a:p>
        </p:txBody>
      </p:sp>
      <p:pic>
        <p:nvPicPr>
          <p:cNvPr id="41" name="Graphic 40" descr="Forest scene">
            <a:extLst>
              <a:ext uri="{FF2B5EF4-FFF2-40B4-BE49-F238E27FC236}">
                <a16:creationId xmlns:a16="http://schemas.microsoft.com/office/drawing/2014/main" id="{49708B88-9439-65A9-628C-EE768EBF1E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54AAA3AD-7E23-B649-94B3-937948918EE2}"/>
              </a:ext>
            </a:extLst>
          </p:cNvPr>
          <p:cNvSpPr>
            <a:spLocks noGrp="1"/>
          </p:cNvSpPr>
          <p:nvPr>
            <p:ph idx="1"/>
          </p:nvPr>
        </p:nvSpPr>
        <p:spPr>
          <a:xfrm>
            <a:off x="1097026" y="1441449"/>
            <a:ext cx="9994900" cy="5280193"/>
          </a:xfrm>
        </p:spPr>
        <p:txBody>
          <a:bodyPr>
            <a:noAutofit/>
          </a:bodyPr>
          <a:lstStyle/>
          <a:p>
            <a:pPr marR="0">
              <a:spcBef>
                <a:spcPts val="0"/>
              </a:spcBef>
              <a:spcAft>
                <a:spcPts val="600"/>
              </a:spcAft>
              <a:buFont typeface="+mj-lt"/>
              <a:buAutoNum type="arabicPeriod"/>
            </a:pPr>
            <a:r>
              <a:rPr lang="en-US" sz="1400" dirty="0">
                <a:effectLst/>
                <a:latin typeface="Times New Roman" panose="02020603050405020304" pitchFamily="18" charset="0"/>
                <a:ea typeface="Times New Roman" panose="02020603050405020304" pitchFamily="18" charset="0"/>
              </a:rPr>
              <a:t>Adhikari, S. (2023). </a:t>
            </a:r>
            <a:r>
              <a:rPr lang="en-US" sz="1400" i="1" dirty="0">
                <a:effectLst/>
                <a:latin typeface="Times New Roman" panose="02020603050405020304" pitchFamily="18" charset="0"/>
                <a:ea typeface="Times New Roman" panose="02020603050405020304" pitchFamily="18" charset="0"/>
              </a:rPr>
              <a:t>Leaf Area Index and Aboveground Biomass Estimation of Populus and Its Hybrids Using Terrestrial LiDAR</a:t>
            </a:r>
            <a:r>
              <a:rPr lang="en-US" sz="1400" dirty="0">
                <a:effectLst/>
                <a:latin typeface="Times New Roman" panose="02020603050405020304" pitchFamily="18" charset="0"/>
                <a:ea typeface="Times New Roman" panose="02020603050405020304" pitchFamily="18" charset="0"/>
              </a:rPr>
              <a:t> [Doctoral dissertation, Mississippi State University]. (Order No. 30574277). Available From </a:t>
            </a:r>
            <a:r>
              <a:rPr lang="en-US" sz="1400" dirty="0" err="1">
                <a:effectLst/>
                <a:latin typeface="Times New Roman" panose="02020603050405020304" pitchFamily="18" charset="0"/>
                <a:ea typeface="Times New Roman" panose="02020603050405020304" pitchFamily="18" charset="0"/>
              </a:rPr>
              <a:t>Proquest</a:t>
            </a:r>
            <a:r>
              <a:rPr lang="en-US" sz="1400" dirty="0">
                <a:effectLst/>
                <a:latin typeface="Times New Roman" panose="02020603050405020304" pitchFamily="18" charset="0"/>
                <a:ea typeface="Times New Roman" panose="02020603050405020304" pitchFamily="18" charset="0"/>
              </a:rPr>
              <a:t> Dissertations &amp; Theses Global. (2851780250). https://</a:t>
            </a:r>
            <a:r>
              <a:rPr lang="en-US" sz="1400" dirty="0" err="1">
                <a:effectLst/>
                <a:latin typeface="Times New Roman" panose="02020603050405020304" pitchFamily="18" charset="0"/>
                <a:ea typeface="Times New Roman" panose="02020603050405020304" pitchFamily="18" charset="0"/>
              </a:rPr>
              <a:t>www.proquest.com</a:t>
            </a:r>
            <a:r>
              <a:rPr lang="en-US" sz="1400" dirty="0">
                <a:effectLst/>
                <a:latin typeface="Times New Roman" panose="02020603050405020304" pitchFamily="18" charset="0"/>
                <a:ea typeface="Times New Roman" panose="02020603050405020304" pitchFamily="18" charset="0"/>
              </a:rPr>
              <a:t>/dissertations-theses/leaf-area-index-aboveground-biomass-estimation/</a:t>
            </a:r>
            <a:r>
              <a:rPr lang="en-US" sz="1400" dirty="0" err="1">
                <a:effectLst/>
                <a:latin typeface="Times New Roman" panose="02020603050405020304" pitchFamily="18" charset="0"/>
                <a:ea typeface="Times New Roman" panose="02020603050405020304" pitchFamily="18" charset="0"/>
              </a:rPr>
              <a:t>docview</a:t>
            </a:r>
            <a:r>
              <a:rPr lang="en-US" sz="1400" dirty="0">
                <a:effectLst/>
                <a:latin typeface="Times New Roman" panose="02020603050405020304" pitchFamily="18" charset="0"/>
                <a:ea typeface="Times New Roman" panose="02020603050405020304" pitchFamily="18" charset="0"/>
              </a:rPr>
              <a:t>/2851780250/se-2?accountid=25320</a:t>
            </a:r>
          </a:p>
          <a:p>
            <a:pPr marR="0">
              <a:spcBef>
                <a:spcPts val="0"/>
              </a:spcBef>
              <a:spcAft>
                <a:spcPts val="600"/>
              </a:spcAft>
              <a:buFont typeface="+mj-lt"/>
              <a:buAutoNum type="arabicPeriod"/>
            </a:pPr>
            <a:r>
              <a:rPr lang="en-US" sz="1400" dirty="0" err="1">
                <a:effectLst/>
                <a:latin typeface="Times New Roman" panose="02020603050405020304" pitchFamily="18" charset="0"/>
                <a:ea typeface="Times New Roman" panose="02020603050405020304" pitchFamily="18" charset="0"/>
              </a:rPr>
              <a:t>Aikoh</a:t>
            </a:r>
            <a:r>
              <a:rPr lang="en-US" sz="1400" dirty="0">
                <a:effectLst/>
                <a:latin typeface="Times New Roman" panose="02020603050405020304" pitchFamily="18" charset="0"/>
                <a:ea typeface="Times New Roman" panose="02020603050405020304" pitchFamily="18" charset="0"/>
              </a:rPr>
              <a:t>, T., Homma, R., &amp; Abe, Y. (2023). Comparing conventional manual measurement of the green view index with modern automatic methods using Google Street View and semantic segmentation. </a:t>
            </a:r>
            <a:r>
              <a:rPr lang="en-US" sz="1400" i="1" dirty="0">
                <a:effectLst/>
                <a:latin typeface="Times New Roman" panose="02020603050405020304" pitchFamily="18" charset="0"/>
                <a:ea typeface="Times New Roman" panose="02020603050405020304" pitchFamily="18" charset="0"/>
              </a:rPr>
              <a:t>Urban Forestry &amp; Urban Greening</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80</a:t>
            </a:r>
            <a:r>
              <a:rPr lang="en-US" sz="1400" dirty="0">
                <a:effectLst/>
                <a:latin typeface="Times New Roman" panose="02020603050405020304" pitchFamily="18" charset="0"/>
                <a:ea typeface="Times New Roman" panose="02020603050405020304" pitchFamily="18" charset="0"/>
              </a:rPr>
              <a:t>, N.PAG.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/10.1016/j.ufug.2023.127845</a:t>
            </a:r>
          </a:p>
          <a:p>
            <a:pPr marR="0">
              <a:spcBef>
                <a:spcPts val="0"/>
              </a:spcBef>
              <a:spcAft>
                <a:spcPts val="600"/>
              </a:spcAft>
              <a:buFont typeface="+mj-lt"/>
              <a:buAutoNum type="arabicPeriod"/>
            </a:pPr>
            <a:r>
              <a:rPr lang="en-US" sz="14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Airborne laser scanning</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(2013, January 18). Geospatial Modeling &amp; Visualization | A Method Store for Advanced Survey and Modeling Technologies. https://</a:t>
            </a:r>
            <a:r>
              <a:rPr lang="en-US"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gmv.cast.uark.edu</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/scanning-2/airborne-laser-scanning/</a:t>
            </a:r>
            <a:r>
              <a:rPr lang="en-US"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0">
              <a:spcBef>
                <a:spcPts val="0"/>
              </a:spcBef>
              <a:spcAft>
                <a:spcPts val="600"/>
              </a:spcAft>
              <a:buFont typeface="+mj-lt"/>
              <a:buAutoNum type="arabicPeriod"/>
            </a:pPr>
            <a:r>
              <a:rPr lang="en-US" sz="1400" dirty="0" err="1">
                <a:effectLst/>
                <a:latin typeface="Times New Roman" panose="02020603050405020304" pitchFamily="18" charset="0"/>
                <a:ea typeface="Times New Roman" panose="02020603050405020304" pitchFamily="18" charset="0"/>
              </a:rPr>
              <a:t>Algarni</a:t>
            </a:r>
            <a:r>
              <a:rPr lang="en-US" sz="1400" dirty="0">
                <a:effectLst/>
                <a:latin typeface="Times New Roman" panose="02020603050405020304" pitchFamily="18" charset="0"/>
                <a:ea typeface="Times New Roman" panose="02020603050405020304" pitchFamily="18" charset="0"/>
              </a:rPr>
              <a:t>, S. K. (2022). </a:t>
            </a:r>
            <a:r>
              <a:rPr lang="en-US" sz="1400" i="1" dirty="0">
                <a:effectLst/>
                <a:latin typeface="Times New Roman" panose="02020603050405020304" pitchFamily="18" charset="0"/>
                <a:ea typeface="Times New Roman" panose="02020603050405020304" pitchFamily="18" charset="0"/>
              </a:rPr>
              <a:t>Machine Learning for Improved Detection and Segmentation of Building Boundary</a:t>
            </a:r>
            <a:r>
              <a:rPr lang="en-US" sz="1400" dirty="0">
                <a:effectLst/>
                <a:latin typeface="Times New Roman" panose="02020603050405020304" pitchFamily="18" charset="0"/>
                <a:ea typeface="Times New Roman" panose="02020603050405020304" pitchFamily="18" charset="0"/>
              </a:rPr>
              <a:t> [Doctoral dissertation, Cardiff University (United Kingdom)]. ProQuest Dissertations and Theses Global. https://</a:t>
            </a:r>
            <a:r>
              <a:rPr lang="en-US" sz="1400" dirty="0" err="1">
                <a:effectLst/>
                <a:latin typeface="Times New Roman" panose="02020603050405020304" pitchFamily="18" charset="0"/>
                <a:ea typeface="Times New Roman" panose="02020603050405020304" pitchFamily="18" charset="0"/>
              </a:rPr>
              <a:t>www.proquest.com</a:t>
            </a:r>
            <a:r>
              <a:rPr lang="en-US" sz="1400" dirty="0">
                <a:effectLst/>
                <a:latin typeface="Times New Roman" panose="02020603050405020304" pitchFamily="18" charset="0"/>
                <a:ea typeface="Times New Roman" panose="02020603050405020304" pitchFamily="18" charset="0"/>
              </a:rPr>
              <a:t>/dissertations-theses/machine-learning-improved-detection-segmentation/</a:t>
            </a:r>
            <a:r>
              <a:rPr lang="en-US" sz="1400" dirty="0" err="1">
                <a:effectLst/>
                <a:latin typeface="Times New Roman" panose="02020603050405020304" pitchFamily="18" charset="0"/>
                <a:ea typeface="Times New Roman" panose="02020603050405020304" pitchFamily="18" charset="0"/>
              </a:rPr>
              <a:t>docview</a:t>
            </a:r>
            <a:r>
              <a:rPr lang="en-US" sz="1400" dirty="0">
                <a:effectLst/>
                <a:latin typeface="Times New Roman" panose="02020603050405020304" pitchFamily="18" charset="0"/>
                <a:ea typeface="Times New Roman" panose="02020603050405020304" pitchFamily="18" charset="0"/>
              </a:rPr>
              <a:t>/2796423951/se-2?accountid=25320</a:t>
            </a:r>
          </a:p>
          <a:p>
            <a:pPr marR="0">
              <a:spcBef>
                <a:spcPts val="0"/>
              </a:spcBef>
              <a:spcAft>
                <a:spcPts val="600"/>
              </a:spcAft>
              <a:buFont typeface="+mj-lt"/>
              <a:buAutoNum type="arabicPeriod"/>
            </a:pPr>
            <a:r>
              <a:rPr lang="en-US" sz="1400" dirty="0" err="1">
                <a:effectLst/>
                <a:latin typeface="Times New Roman" panose="02020603050405020304" pitchFamily="18" charset="0"/>
                <a:ea typeface="Times New Roman" panose="02020603050405020304" pitchFamily="18" charset="0"/>
              </a:rPr>
              <a:t>Barricelli</a:t>
            </a:r>
            <a:r>
              <a:rPr lang="en-US" sz="1400" dirty="0">
                <a:effectLst/>
                <a:latin typeface="Times New Roman" panose="02020603050405020304" pitchFamily="18" charset="0"/>
                <a:ea typeface="Times New Roman" panose="02020603050405020304" pitchFamily="18" charset="0"/>
              </a:rPr>
              <a:t>, B. R., Casiraghi, E., &amp; </a:t>
            </a:r>
            <a:r>
              <a:rPr lang="en-US" sz="1400" dirty="0" err="1">
                <a:effectLst/>
                <a:latin typeface="Times New Roman" panose="02020603050405020304" pitchFamily="18" charset="0"/>
                <a:ea typeface="Times New Roman" panose="02020603050405020304" pitchFamily="18" charset="0"/>
              </a:rPr>
              <a:t>Fogli</a:t>
            </a:r>
            <a:r>
              <a:rPr lang="en-US" sz="1400" dirty="0">
                <a:effectLst/>
                <a:latin typeface="Times New Roman" panose="02020603050405020304" pitchFamily="18" charset="0"/>
                <a:ea typeface="Times New Roman" panose="02020603050405020304" pitchFamily="18" charset="0"/>
              </a:rPr>
              <a:t>, D. (2019). A Survey on Digital Twin: Definitions, Characteristics, Applications, and Design Implications. </a:t>
            </a:r>
            <a:r>
              <a:rPr lang="en-US" sz="1400" i="1" dirty="0">
                <a:effectLst/>
                <a:latin typeface="Times New Roman" panose="02020603050405020304" pitchFamily="18" charset="0"/>
                <a:ea typeface="Times New Roman" panose="02020603050405020304" pitchFamily="18" charset="0"/>
              </a:rPr>
              <a:t>IEEE Access</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7</a:t>
            </a:r>
            <a:r>
              <a:rPr lang="en-US" sz="1400" dirty="0">
                <a:effectLst/>
                <a:latin typeface="Times New Roman" panose="02020603050405020304" pitchFamily="18" charset="0"/>
                <a:ea typeface="Times New Roman" panose="02020603050405020304" pitchFamily="18" charset="0"/>
              </a:rPr>
              <a:t>, 167671.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/10.1109/ACCESS.2019.2953499</a:t>
            </a:r>
          </a:p>
          <a:p>
            <a:pPr marR="0">
              <a:spcBef>
                <a:spcPts val="0"/>
              </a:spcBef>
              <a:spcAft>
                <a:spcPts val="600"/>
              </a:spcAft>
              <a:buFont typeface="+mj-lt"/>
              <a:buAutoNum type="arabicPeriod"/>
            </a:pPr>
            <a:r>
              <a:rPr lang="en-US" sz="1400" dirty="0">
                <a:effectLst/>
                <a:latin typeface="Times New Roman" panose="02020603050405020304" pitchFamily="18" charset="0"/>
                <a:ea typeface="Times New Roman" panose="02020603050405020304" pitchFamily="18" charset="0"/>
              </a:rPr>
              <a:t>Brennen, J. S., &amp; </a:t>
            </a:r>
            <a:r>
              <a:rPr lang="en-US" sz="1400" dirty="0" err="1">
                <a:effectLst/>
                <a:latin typeface="Times New Roman" panose="02020603050405020304" pitchFamily="18" charset="0"/>
                <a:ea typeface="Times New Roman" panose="02020603050405020304" pitchFamily="18" charset="0"/>
              </a:rPr>
              <a:t>Kreiss</a:t>
            </a:r>
            <a:r>
              <a:rPr lang="en-US" sz="1400" dirty="0">
                <a:effectLst/>
                <a:latin typeface="Times New Roman" panose="02020603050405020304" pitchFamily="18" charset="0"/>
                <a:ea typeface="Times New Roman" panose="02020603050405020304" pitchFamily="18" charset="0"/>
              </a:rPr>
              <a:t>, D. (2016). Digitalization. In </a:t>
            </a:r>
            <a:r>
              <a:rPr lang="en-US" sz="1400" i="1" dirty="0">
                <a:effectLst/>
                <a:latin typeface="Times New Roman" panose="02020603050405020304" pitchFamily="18" charset="0"/>
                <a:ea typeface="Times New Roman" panose="02020603050405020304" pitchFamily="18" charset="0"/>
              </a:rPr>
              <a:t>The International Encyclopedia of Communication Theory and Philosophy</a:t>
            </a:r>
            <a:r>
              <a:rPr lang="en-US" sz="1400" dirty="0">
                <a:effectLst/>
                <a:latin typeface="Times New Roman" panose="02020603050405020304" pitchFamily="18" charset="0"/>
                <a:ea typeface="Times New Roman" panose="02020603050405020304" pitchFamily="18" charset="0"/>
              </a:rPr>
              <a:t> (pp. 1–11). In The International Encyclopedia of Communication Theory and Philosophy (eds K.B. Jensen, E.W. </a:t>
            </a:r>
            <a:r>
              <a:rPr lang="en-US" sz="1400" dirty="0" err="1">
                <a:effectLst/>
                <a:latin typeface="Times New Roman" panose="02020603050405020304" pitchFamily="18" charset="0"/>
                <a:ea typeface="Times New Roman" panose="02020603050405020304" pitchFamily="18" charset="0"/>
              </a:rPr>
              <a:t>Rothenbuhler</a:t>
            </a:r>
            <a:r>
              <a:rPr lang="en-US" sz="1400" dirty="0">
                <a:effectLst/>
                <a:latin typeface="Times New Roman" panose="02020603050405020304" pitchFamily="18" charset="0"/>
                <a:ea typeface="Times New Roman" panose="02020603050405020304" pitchFamily="18" charset="0"/>
              </a:rPr>
              <a:t>, J.D. Pooley and R.T. Craig).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/10.1002/9781118766804.wbiect111</a:t>
            </a:r>
          </a:p>
          <a:p>
            <a:pPr marR="0">
              <a:spcBef>
                <a:spcPts val="0"/>
              </a:spcBef>
              <a:spcAft>
                <a:spcPts val="600"/>
              </a:spcAft>
              <a:buFont typeface="+mj-lt"/>
              <a:buAutoNum type="arabicPeriod"/>
            </a:pPr>
            <a:r>
              <a:rPr lang="en-US" sz="1400" dirty="0">
                <a:effectLst/>
                <a:latin typeface="Times New Roman" panose="02020603050405020304" pitchFamily="18" charset="0"/>
                <a:ea typeface="Times New Roman" panose="02020603050405020304" pitchFamily="18" charset="0"/>
              </a:rPr>
              <a:t>Brinkhoff, T. (2016). OPEN STREET MAP DATA AS A SOURCE FOR BUILT-UP AND URBAN AREAS ON GLOBAL SCALE. </a:t>
            </a:r>
            <a:r>
              <a:rPr lang="en-US" sz="1400" i="1" dirty="0">
                <a:effectLst/>
                <a:latin typeface="Times New Roman" panose="02020603050405020304" pitchFamily="18" charset="0"/>
                <a:ea typeface="Times New Roman" panose="02020603050405020304" pitchFamily="18" charset="0"/>
              </a:rPr>
              <a:t>The International Archives of the Photogrammetry, Remote Sensing and Spatial Information Sciences</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XLI-B4</a:t>
            </a:r>
            <a:r>
              <a:rPr lang="en-US" sz="1400" dirty="0">
                <a:effectLst/>
                <a:latin typeface="Times New Roman" panose="02020603050405020304" pitchFamily="18" charset="0"/>
                <a:ea typeface="Times New Roman" panose="02020603050405020304" pitchFamily="18" charset="0"/>
              </a:rPr>
              <a:t>, 557–564.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/10.5194/isprs-archives-XLI-B4-557-2016</a:t>
            </a:r>
          </a:p>
          <a:p>
            <a:pPr marR="0">
              <a:spcBef>
                <a:spcPts val="0"/>
              </a:spcBef>
              <a:spcAft>
                <a:spcPts val="600"/>
              </a:spcAft>
              <a:buFont typeface="+mj-lt"/>
              <a:buAutoNum type="arabicPeriod"/>
            </a:pPr>
            <a:r>
              <a:rPr lang="en-US" sz="1400" dirty="0">
                <a:effectLst/>
                <a:latin typeface="Times New Roman" panose="02020603050405020304" pitchFamily="18" charset="0"/>
                <a:ea typeface="Times New Roman" panose="02020603050405020304" pitchFamily="18" charset="0"/>
              </a:rPr>
              <a:t>Chen, Q., Gao, T., Zhu, J., Wu, F., Li, X., Lu, D., &amp; Yu, F. (2022). Individual Tree Segmentation and Tree Height Estimation Using Leaf-Off and Leaf-On UAV-LiDAR Data in Dense Deciduous Forests. </a:t>
            </a:r>
            <a:r>
              <a:rPr lang="en-US" sz="1400" i="1" dirty="0">
                <a:effectLst/>
                <a:latin typeface="Times New Roman" panose="02020603050405020304" pitchFamily="18" charset="0"/>
                <a:ea typeface="Times New Roman" panose="02020603050405020304" pitchFamily="18" charset="0"/>
              </a:rPr>
              <a:t>Remote Sensing</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14</a:t>
            </a:r>
            <a:r>
              <a:rPr lang="en-US" sz="1400" dirty="0">
                <a:effectLst/>
                <a:latin typeface="Times New Roman" panose="02020603050405020304" pitchFamily="18" charset="0"/>
                <a:ea typeface="Times New Roman" panose="02020603050405020304" pitchFamily="18" charset="0"/>
              </a:rPr>
              <a:t>, 2787.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/10.3390/ rs14122787</a:t>
            </a:r>
          </a:p>
          <a:p>
            <a:pPr marR="0">
              <a:spcBef>
                <a:spcPts val="0"/>
              </a:spcBef>
              <a:spcAft>
                <a:spcPts val="600"/>
              </a:spcAft>
              <a:buFont typeface="+mj-lt"/>
              <a:buAutoNum type="arabicPeriod"/>
            </a:pPr>
            <a:r>
              <a:rPr lang="en-US" sz="1400" dirty="0">
                <a:effectLst/>
                <a:latin typeface="Times New Roman" panose="02020603050405020304" pitchFamily="18" charset="0"/>
                <a:ea typeface="Times New Roman" panose="02020603050405020304" pitchFamily="18" charset="0"/>
              </a:rPr>
              <a:t>Dutta, A., &amp; Zisserman, A. (2019). </a:t>
            </a:r>
            <a:r>
              <a:rPr lang="en-US" sz="1400" i="1" dirty="0">
                <a:effectLst/>
                <a:latin typeface="Times New Roman" panose="02020603050405020304" pitchFamily="18" charset="0"/>
                <a:ea typeface="Times New Roman" panose="02020603050405020304" pitchFamily="18" charset="0"/>
              </a:rPr>
              <a:t>The VIA Annotation Software for Images, Audio, and Video</a:t>
            </a:r>
            <a:r>
              <a:rPr lang="en-US" sz="1400" dirty="0">
                <a:effectLst/>
                <a:latin typeface="Times New Roman" panose="02020603050405020304" pitchFamily="18" charset="0"/>
                <a:ea typeface="Times New Roman" panose="02020603050405020304" pitchFamily="18" charset="0"/>
              </a:rPr>
              <a:t>.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/10.1145/3343031.3350535</a:t>
            </a:r>
          </a:p>
        </p:txBody>
      </p:sp>
      <p:pic>
        <p:nvPicPr>
          <p:cNvPr id="4" name="Audio Recording Oct 22, 2023 at 9:33:02 PM" descr="Audio Recording Oct 22, 2023 at 9:33:02 PM">
            <a:hlinkClick r:id="" action="ppaction://media"/>
            <a:extLst>
              <a:ext uri="{FF2B5EF4-FFF2-40B4-BE49-F238E27FC236}">
                <a16:creationId xmlns:a16="http://schemas.microsoft.com/office/drawing/2014/main" id="{94905719-A4CC-534F-B0C6-1149DECF8FA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421239" y="6045200"/>
            <a:ext cx="812800" cy="812800"/>
          </a:xfrm>
          <a:prstGeom prst="rect">
            <a:avLst/>
          </a:prstGeom>
        </p:spPr>
      </p:pic>
      <p:pic>
        <p:nvPicPr>
          <p:cNvPr id="7" name="Audio Recording Oct 22, 2023 at 9:56:10 PM" descr="Audio Recording Oct 22, 2023 at 9:56:10 PM">
            <a:hlinkClick r:id="" action="ppaction://media"/>
            <a:extLst>
              <a:ext uri="{FF2B5EF4-FFF2-40B4-BE49-F238E27FC236}">
                <a16:creationId xmlns:a16="http://schemas.microsoft.com/office/drawing/2014/main" id="{534529BD-A4C1-D144-82A0-340DF3952EC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331370" y="6179665"/>
            <a:ext cx="812800" cy="812800"/>
          </a:xfrm>
          <a:prstGeom prst="rect">
            <a:avLst/>
          </a:prstGeom>
        </p:spPr>
      </p:pic>
    </p:spTree>
    <p:extLst>
      <p:ext uri="{BB962C8B-B14F-4D97-AF65-F5344CB8AC3E}">
        <p14:creationId xmlns:p14="http://schemas.microsoft.com/office/powerpoint/2010/main" val="102762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blinds(horizontal)">
                                      <p:cBhvr>
                                        <p:cTn id="9" dur="500"/>
                                        <p:tgtEl>
                                          <p:spTgt spid="3">
                                            <p:txEl>
                                              <p:pRg st="0" end="0"/>
                                            </p:txEl>
                                          </p:spTgt>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12672" fill="hold"/>
                                        <p:tgtEl>
                                          <p:spTgt spid="4"/>
                                        </p:tgtEl>
                                      </p:cBhvr>
                                    </p:cmd>
                                  </p:childTnLst>
                                </p:cTn>
                              </p:par>
                            </p:childTnLst>
                          </p:cTn>
                        </p:par>
                        <p:par>
                          <p:cTn id="38" fill="hold">
                            <p:stCondLst>
                              <p:cond delay="12672"/>
                            </p:stCondLst>
                            <p:childTnLst>
                              <p:par>
                                <p:cTn id="39" presetID="1" presetClass="mediacall" presetSubtype="0" fill="hold" nodeType="afterEffect">
                                  <p:stCondLst>
                                    <p:cond delay="0"/>
                                  </p:stCondLst>
                                  <p:childTnLst>
                                    <p:cmd type="call" cmd="playFrom(0.0)">
                                      <p:cBhvr>
                                        <p:cTn id="40" dur="28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cond evt="onNext" delay="0">
                      <p:tgtEl>
                        <p:sldTgt/>
                      </p:tgtEl>
                    </p:cond>
                  </p:endCondLst>
                </p:cTn>
                <p:tgtEl>
                  <p:spTgt spid="4"/>
                </p:tgtEl>
              </p:cMediaNode>
            </p:audio>
            <p:audio>
              <p:cMediaNode vol="80000">
                <p:cTn id="42"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91AE2B-5EF4-274D-9049-1F2DB201E428}"/>
              </a:ext>
            </a:extLst>
          </p:cNvPr>
          <p:cNvSpPr>
            <a:spLocks noGrp="1"/>
          </p:cNvSpPr>
          <p:nvPr>
            <p:ph type="title"/>
          </p:nvPr>
        </p:nvSpPr>
        <p:spPr>
          <a:xfrm>
            <a:off x="2019300" y="538956"/>
            <a:ext cx="8985250" cy="921544"/>
          </a:xfrm>
        </p:spPr>
        <p:txBody>
          <a:bodyPr anchor="t">
            <a:normAutofit/>
          </a:bodyPr>
          <a:lstStyle/>
          <a:p>
            <a:r>
              <a:rPr lang="en-US" sz="5400" dirty="0"/>
              <a:t>Resources</a:t>
            </a:r>
          </a:p>
        </p:txBody>
      </p:sp>
      <p:sp>
        <p:nvSpPr>
          <p:cNvPr id="3" name="Content Placeholder 2">
            <a:extLst>
              <a:ext uri="{FF2B5EF4-FFF2-40B4-BE49-F238E27FC236}">
                <a16:creationId xmlns:a16="http://schemas.microsoft.com/office/drawing/2014/main" id="{54AAA3AD-7E23-B649-94B3-937948918EE2}"/>
              </a:ext>
            </a:extLst>
          </p:cNvPr>
          <p:cNvSpPr>
            <a:spLocks noGrp="1"/>
          </p:cNvSpPr>
          <p:nvPr>
            <p:ph idx="1"/>
          </p:nvPr>
        </p:nvSpPr>
        <p:spPr>
          <a:xfrm>
            <a:off x="1009650" y="1460501"/>
            <a:ext cx="9994900" cy="4641850"/>
          </a:xfrm>
        </p:spPr>
        <p:txBody>
          <a:bodyPr>
            <a:normAutofit lnSpcReduction="10000"/>
          </a:bodyPr>
          <a:lstStyle/>
          <a:p>
            <a:pPr marL="342900" marR="0" indent="-342900">
              <a:spcBef>
                <a:spcPts val="0"/>
              </a:spcBef>
              <a:spcAft>
                <a:spcPts val="0"/>
              </a:spcAft>
              <a:buFont typeface="+mj-lt"/>
              <a:buAutoNum type="arabicPeriod" startAt="9"/>
            </a:pPr>
            <a:r>
              <a:rPr lang="en-US" sz="1400" dirty="0">
                <a:effectLst/>
                <a:latin typeface="Times New Roman" panose="02020603050405020304" pitchFamily="18" charset="0"/>
                <a:ea typeface="Times New Roman" panose="02020603050405020304" pitchFamily="18" charset="0"/>
              </a:rPr>
              <a:t>Gabriele, M., </a:t>
            </a:r>
            <a:r>
              <a:rPr lang="en-US" sz="1400" dirty="0" err="1">
                <a:effectLst/>
                <a:latin typeface="Times New Roman" panose="02020603050405020304" pitchFamily="18" charset="0"/>
                <a:ea typeface="Times New Roman" panose="02020603050405020304" pitchFamily="18" charset="0"/>
              </a:rPr>
              <a:t>Cazzani</a:t>
            </a:r>
            <a:r>
              <a:rPr lang="en-US" sz="1400" dirty="0">
                <a:effectLst/>
                <a:latin typeface="Times New Roman" panose="02020603050405020304" pitchFamily="18" charset="0"/>
                <a:ea typeface="Times New Roman" panose="02020603050405020304" pitchFamily="18" charset="0"/>
              </a:rPr>
              <a:t>, A., </a:t>
            </a:r>
            <a:r>
              <a:rPr lang="en-US" sz="1400" dirty="0" err="1">
                <a:effectLst/>
                <a:latin typeface="Times New Roman" panose="02020603050405020304" pitchFamily="18" charset="0"/>
                <a:ea typeface="Times New Roman" panose="02020603050405020304" pitchFamily="18" charset="0"/>
              </a:rPr>
              <a:t>Zerbi</a:t>
            </a:r>
            <a:r>
              <a:rPr lang="en-US" sz="1400" dirty="0">
                <a:effectLst/>
                <a:latin typeface="Times New Roman" panose="02020603050405020304" pitchFamily="18" charset="0"/>
                <a:ea typeface="Times New Roman" panose="02020603050405020304" pitchFamily="18" charset="0"/>
              </a:rPr>
              <a:t>, C. M., &amp; </a:t>
            </a:r>
            <a:r>
              <a:rPr lang="en-US" sz="1400" dirty="0" err="1">
                <a:effectLst/>
                <a:latin typeface="Times New Roman" panose="02020603050405020304" pitchFamily="18" charset="0"/>
                <a:ea typeface="Times New Roman" panose="02020603050405020304" pitchFamily="18" charset="0"/>
              </a:rPr>
              <a:t>Brumana</a:t>
            </a:r>
            <a:r>
              <a:rPr lang="en-US" sz="1400" dirty="0">
                <a:effectLst/>
                <a:latin typeface="Times New Roman" panose="02020603050405020304" pitchFamily="18" charset="0"/>
                <a:ea typeface="Times New Roman" panose="02020603050405020304" pitchFamily="18" charset="0"/>
              </a:rPr>
              <a:t>, R. (2023). DIGITAL TWIN TO MONITOR, UNDERSTAND AND PRESERVE THE COMPLEXITY OF MULTI-SCALE NATURAL, AGRICULTURAL, DESIGNED LANDSCAPES AND ARCHITECTURE: BIODIVERSITY CONSERVATION, TRANSFORMATION AND DECLINE AT VILLA ARCONATI SITE AT CASTELLAZZO OF BOLLATE (MI). </a:t>
            </a:r>
            <a:r>
              <a:rPr lang="en-US" sz="1400" i="1" dirty="0">
                <a:effectLst/>
                <a:latin typeface="Times New Roman" panose="02020603050405020304" pitchFamily="18" charset="0"/>
                <a:ea typeface="Times New Roman" panose="02020603050405020304" pitchFamily="18" charset="0"/>
              </a:rPr>
              <a:t>International Archives of the Photogrammetry, Remote Sensing &amp; Spatial Information Sciences</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48</a:t>
            </a:r>
            <a:r>
              <a:rPr lang="en-US" sz="1400" dirty="0">
                <a:effectLst/>
                <a:latin typeface="Times New Roman" panose="02020603050405020304" pitchFamily="18" charset="0"/>
                <a:ea typeface="Times New Roman" panose="02020603050405020304" pitchFamily="18" charset="0"/>
              </a:rPr>
              <a:t>(M/2), 613–620.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/10.5194/isprs-archives-XLVIII-M-2-2023-613-2023</a:t>
            </a:r>
          </a:p>
          <a:p>
            <a:pPr marL="342900" marR="0" indent="-342900">
              <a:spcBef>
                <a:spcPts val="0"/>
              </a:spcBef>
              <a:spcAft>
                <a:spcPts val="0"/>
              </a:spcAft>
              <a:buFont typeface="+mj-lt"/>
              <a:buAutoNum type="arabicPeriod" startAt="9"/>
            </a:pPr>
            <a:r>
              <a:rPr lang="en-US" sz="1400" i="1" dirty="0">
                <a:effectLst/>
                <a:latin typeface="Times New Roman" panose="02020603050405020304" pitchFamily="18" charset="0"/>
                <a:ea typeface="Times New Roman" panose="02020603050405020304" pitchFamily="18" charset="0"/>
              </a:rPr>
              <a:t>Google for developers Maps Static API</a:t>
            </a:r>
            <a:r>
              <a:rPr lang="en-US" sz="1400" dirty="0">
                <a:effectLst/>
                <a:latin typeface="Times New Roman" panose="02020603050405020304" pitchFamily="18" charset="0"/>
                <a:ea typeface="Times New Roman" panose="02020603050405020304" pitchFamily="18" charset="0"/>
              </a:rPr>
              <a:t>. (n.d.). Google for Developers. https://</a:t>
            </a:r>
            <a:r>
              <a:rPr lang="en-US" sz="1400" dirty="0" err="1">
                <a:effectLst/>
                <a:latin typeface="Times New Roman" panose="02020603050405020304" pitchFamily="18" charset="0"/>
                <a:ea typeface="Times New Roman" panose="02020603050405020304" pitchFamily="18" charset="0"/>
              </a:rPr>
              <a:t>developers.google.com</a:t>
            </a:r>
            <a:r>
              <a:rPr lang="en-US" sz="1400" dirty="0">
                <a:effectLst/>
                <a:latin typeface="Times New Roman" panose="02020603050405020304" pitchFamily="18" charset="0"/>
                <a:ea typeface="Times New Roman" panose="02020603050405020304" pitchFamily="18" charset="0"/>
              </a:rPr>
              <a:t>/maps/documentation/maps-static/start</a:t>
            </a:r>
          </a:p>
          <a:p>
            <a:pPr marL="342900" marR="0" indent="-342900">
              <a:spcBef>
                <a:spcPts val="0"/>
              </a:spcBef>
              <a:spcAft>
                <a:spcPts val="0"/>
              </a:spcAft>
              <a:buFont typeface="+mj-lt"/>
              <a:buAutoNum type="arabicPeriod" startAt="9"/>
            </a:pPr>
            <a:r>
              <a:rPr lang="en-US" sz="1400" i="1" dirty="0">
                <a:effectLst/>
                <a:latin typeface="Times New Roman" panose="02020603050405020304" pitchFamily="18" charset="0"/>
                <a:ea typeface="Times New Roman" panose="02020603050405020304" pitchFamily="18" charset="0"/>
              </a:rPr>
              <a:t>Google for developers street view static API overview</a:t>
            </a:r>
            <a:r>
              <a:rPr lang="en-US" sz="1400" dirty="0">
                <a:effectLst/>
                <a:latin typeface="Times New Roman" panose="02020603050405020304" pitchFamily="18" charset="0"/>
                <a:ea typeface="Times New Roman" panose="02020603050405020304" pitchFamily="18" charset="0"/>
              </a:rPr>
              <a:t>. (n.d.). Google for Developers. https://</a:t>
            </a:r>
            <a:r>
              <a:rPr lang="en-US" sz="1400" dirty="0" err="1">
                <a:effectLst/>
                <a:latin typeface="Times New Roman" panose="02020603050405020304" pitchFamily="18" charset="0"/>
                <a:ea typeface="Times New Roman" panose="02020603050405020304" pitchFamily="18" charset="0"/>
              </a:rPr>
              <a:t>developers.google.com</a:t>
            </a:r>
            <a:r>
              <a:rPr lang="en-US" sz="1400" dirty="0">
                <a:effectLst/>
                <a:latin typeface="Times New Roman" panose="02020603050405020304" pitchFamily="18" charset="0"/>
                <a:ea typeface="Times New Roman" panose="02020603050405020304" pitchFamily="18" charset="0"/>
              </a:rPr>
              <a:t>/maps/documentation/</a:t>
            </a:r>
            <a:r>
              <a:rPr lang="en-US" sz="1400" dirty="0" err="1">
                <a:effectLst/>
                <a:latin typeface="Times New Roman" panose="02020603050405020304" pitchFamily="18" charset="0"/>
                <a:ea typeface="Times New Roman" panose="02020603050405020304" pitchFamily="18" charset="0"/>
              </a:rPr>
              <a:t>streetview</a:t>
            </a:r>
            <a:r>
              <a:rPr lang="en-US" sz="1400" dirty="0">
                <a:effectLst/>
                <a:latin typeface="Times New Roman" panose="02020603050405020304" pitchFamily="18" charset="0"/>
                <a:ea typeface="Times New Roman" panose="02020603050405020304" pitchFamily="18" charset="0"/>
              </a:rPr>
              <a:t>/overview</a:t>
            </a:r>
          </a:p>
          <a:p>
            <a:pPr marL="342900" marR="0" indent="-342900">
              <a:spcBef>
                <a:spcPts val="0"/>
              </a:spcBef>
              <a:spcAft>
                <a:spcPts val="0"/>
              </a:spcAft>
              <a:buFont typeface="+mj-lt"/>
              <a:buAutoNum type="arabicPeriod" startAt="9"/>
            </a:pPr>
            <a:r>
              <a:rPr lang="en-US" sz="1400" i="1" dirty="0">
                <a:effectLst/>
                <a:latin typeface="Times New Roman" panose="02020603050405020304" pitchFamily="18" charset="0"/>
                <a:ea typeface="Times New Roman" panose="02020603050405020304" pitchFamily="18" charset="0"/>
              </a:rPr>
              <a:t>Google-contributed street view imagery policy</a:t>
            </a:r>
            <a:r>
              <a:rPr lang="en-US" sz="1400" dirty="0">
                <a:effectLst/>
                <a:latin typeface="Times New Roman" panose="02020603050405020304" pitchFamily="18" charset="0"/>
                <a:ea typeface="Times New Roman" panose="02020603050405020304" pitchFamily="18" charset="0"/>
              </a:rPr>
              <a:t>. (n.d.). Google Maps Street View. https://</a:t>
            </a:r>
            <a:r>
              <a:rPr lang="en-US" sz="1400" dirty="0" err="1">
                <a:effectLst/>
                <a:latin typeface="Times New Roman" panose="02020603050405020304" pitchFamily="18" charset="0"/>
                <a:ea typeface="Times New Roman" panose="02020603050405020304" pitchFamily="18" charset="0"/>
              </a:rPr>
              <a:t>www.google.com</a:t>
            </a:r>
            <a:r>
              <a:rPr lang="en-US" sz="1400" dirty="0">
                <a:effectLst/>
                <a:latin typeface="Times New Roman" panose="02020603050405020304" pitchFamily="18" charset="0"/>
                <a:ea typeface="Times New Roman" panose="02020603050405020304" pitchFamily="18" charset="0"/>
              </a:rPr>
              <a:t>/</a:t>
            </a:r>
            <a:r>
              <a:rPr lang="en-US" sz="1400" dirty="0" err="1">
                <a:effectLst/>
                <a:latin typeface="Times New Roman" panose="02020603050405020304" pitchFamily="18" charset="0"/>
                <a:ea typeface="Times New Roman" panose="02020603050405020304" pitchFamily="18" charset="0"/>
              </a:rPr>
              <a:t>streetview</a:t>
            </a:r>
            <a:r>
              <a:rPr lang="en-US" sz="1400" dirty="0">
                <a:effectLst/>
                <a:latin typeface="Times New Roman" panose="02020603050405020304" pitchFamily="18" charset="0"/>
                <a:ea typeface="Times New Roman" panose="02020603050405020304" pitchFamily="18" charset="0"/>
              </a:rPr>
              <a:t>/policy/</a:t>
            </a:r>
          </a:p>
          <a:p>
            <a:pPr marL="342900" marR="0" indent="-342900">
              <a:spcBef>
                <a:spcPts val="0"/>
              </a:spcBef>
              <a:spcAft>
                <a:spcPts val="0"/>
              </a:spcAft>
              <a:buFont typeface="+mj-lt"/>
              <a:buAutoNum type="arabicPeriod" startAt="9"/>
            </a:pPr>
            <a:r>
              <a:rPr lang="en-US" sz="1400" dirty="0" err="1">
                <a:effectLst/>
                <a:latin typeface="Times New Roman" panose="02020603050405020304" pitchFamily="18" charset="0"/>
                <a:ea typeface="Times New Roman" panose="02020603050405020304" pitchFamily="18" charset="0"/>
              </a:rPr>
              <a:t>Govindasamy</a:t>
            </a:r>
            <a:r>
              <a:rPr lang="en-US" sz="1400" dirty="0">
                <a:effectLst/>
                <a:latin typeface="Times New Roman" panose="02020603050405020304" pitchFamily="18" charset="0"/>
                <a:ea typeface="Times New Roman" panose="02020603050405020304" pitchFamily="18" charset="0"/>
              </a:rPr>
              <a:t> Raman, M. (2022). </a:t>
            </a:r>
            <a:r>
              <a:rPr lang="en-US" sz="1400" i="1" dirty="0">
                <a:effectLst/>
                <a:latin typeface="Times New Roman" panose="02020603050405020304" pitchFamily="18" charset="0"/>
                <a:ea typeface="Times New Roman" panose="02020603050405020304" pitchFamily="18" charset="0"/>
              </a:rPr>
              <a:t>Sensor-Based Evaluation of Architectural Traits in Tree Fruits</a:t>
            </a:r>
            <a:r>
              <a:rPr lang="en-US" sz="1400" dirty="0">
                <a:effectLst/>
                <a:latin typeface="Times New Roman" panose="02020603050405020304" pitchFamily="18" charset="0"/>
                <a:ea typeface="Times New Roman" panose="02020603050405020304" pitchFamily="18" charset="0"/>
              </a:rPr>
              <a:t> [Doctoral dissertation, Washington State University]. (Order No. 29993898). Available From </a:t>
            </a:r>
            <a:r>
              <a:rPr lang="en-US" sz="1400" dirty="0" err="1">
                <a:effectLst/>
                <a:latin typeface="Times New Roman" panose="02020603050405020304" pitchFamily="18" charset="0"/>
                <a:ea typeface="Times New Roman" panose="02020603050405020304" pitchFamily="18" charset="0"/>
              </a:rPr>
              <a:t>Proquest</a:t>
            </a:r>
            <a:r>
              <a:rPr lang="en-US" sz="1400" dirty="0">
                <a:effectLst/>
                <a:latin typeface="Times New Roman" panose="02020603050405020304" pitchFamily="18" charset="0"/>
                <a:ea typeface="Times New Roman" panose="02020603050405020304" pitchFamily="18" charset="0"/>
              </a:rPr>
              <a:t> Dissertations &amp; Theses Global. (2836748837). https://</a:t>
            </a:r>
            <a:r>
              <a:rPr lang="en-US" sz="1400" dirty="0" err="1">
                <a:effectLst/>
                <a:latin typeface="Times New Roman" panose="02020603050405020304" pitchFamily="18" charset="0"/>
                <a:ea typeface="Times New Roman" panose="02020603050405020304" pitchFamily="18" charset="0"/>
              </a:rPr>
              <a:t>www.proquest.com</a:t>
            </a:r>
            <a:r>
              <a:rPr lang="en-US" sz="1400" dirty="0">
                <a:effectLst/>
                <a:latin typeface="Times New Roman" panose="02020603050405020304" pitchFamily="18" charset="0"/>
                <a:ea typeface="Times New Roman" panose="02020603050405020304" pitchFamily="18" charset="0"/>
              </a:rPr>
              <a:t>/dissertations-theses/sensor-based-evaluation-architectural-traits-tree/</a:t>
            </a:r>
            <a:r>
              <a:rPr lang="en-US" sz="1400" dirty="0" err="1">
                <a:effectLst/>
                <a:latin typeface="Times New Roman" panose="02020603050405020304" pitchFamily="18" charset="0"/>
                <a:ea typeface="Times New Roman" panose="02020603050405020304" pitchFamily="18" charset="0"/>
              </a:rPr>
              <a:t>docview</a:t>
            </a:r>
            <a:r>
              <a:rPr lang="en-US" sz="1400" dirty="0">
                <a:effectLst/>
                <a:latin typeface="Times New Roman" panose="02020603050405020304" pitchFamily="18" charset="0"/>
                <a:ea typeface="Times New Roman" panose="02020603050405020304" pitchFamily="18" charset="0"/>
              </a:rPr>
              <a:t>/2836748837/se-2?accountid=25320</a:t>
            </a:r>
          </a:p>
          <a:p>
            <a:pPr marL="342900" marR="0" indent="-342900">
              <a:spcBef>
                <a:spcPts val="0"/>
              </a:spcBef>
              <a:spcAft>
                <a:spcPts val="0"/>
              </a:spcAft>
              <a:buFont typeface="+mj-lt"/>
              <a:buAutoNum type="arabicPeriod" startAt="9"/>
            </a:pPr>
            <a:r>
              <a:rPr lang="en-US" sz="1400" dirty="0" err="1">
                <a:effectLst/>
                <a:latin typeface="Times New Roman" panose="02020603050405020304" pitchFamily="18" charset="0"/>
                <a:ea typeface="Times New Roman" panose="02020603050405020304" pitchFamily="18" charset="0"/>
              </a:rPr>
              <a:t>Hematang</a:t>
            </a:r>
            <a:r>
              <a:rPr lang="en-US" sz="1400" dirty="0">
                <a:effectLst/>
                <a:latin typeface="Times New Roman" panose="02020603050405020304" pitchFamily="18" charset="0"/>
                <a:ea typeface="Times New Roman" panose="02020603050405020304" pitchFamily="18" charset="0"/>
              </a:rPr>
              <a:t>, F., </a:t>
            </a:r>
            <a:r>
              <a:rPr lang="en-US" sz="1400" dirty="0" err="1">
                <a:effectLst/>
                <a:latin typeface="Times New Roman" panose="02020603050405020304" pitchFamily="18" charset="0"/>
                <a:ea typeface="Times New Roman" panose="02020603050405020304" pitchFamily="18" charset="0"/>
              </a:rPr>
              <a:t>Murdjoko</a:t>
            </a:r>
            <a:r>
              <a:rPr lang="en-US" sz="1400" dirty="0">
                <a:effectLst/>
                <a:latin typeface="Times New Roman" panose="02020603050405020304" pitchFamily="18" charset="0"/>
                <a:ea typeface="Times New Roman" panose="02020603050405020304" pitchFamily="18" charset="0"/>
              </a:rPr>
              <a:t>, A., </a:t>
            </a:r>
            <a:r>
              <a:rPr lang="en-US" sz="1400" dirty="0" err="1">
                <a:effectLst/>
                <a:latin typeface="Times New Roman" panose="02020603050405020304" pitchFamily="18" charset="0"/>
                <a:ea typeface="Times New Roman" panose="02020603050405020304" pitchFamily="18" charset="0"/>
              </a:rPr>
              <a:t>Hendri</a:t>
            </a:r>
            <a:r>
              <a:rPr lang="en-US" sz="1400" dirty="0">
                <a:effectLst/>
                <a:latin typeface="Times New Roman" panose="02020603050405020304" pitchFamily="18" charset="0"/>
                <a:ea typeface="Times New Roman" panose="02020603050405020304" pitchFamily="18" charset="0"/>
              </a:rPr>
              <a:t>, H., &amp; </a:t>
            </a:r>
            <a:r>
              <a:rPr lang="en-US" sz="1400" dirty="0" err="1">
                <a:effectLst/>
                <a:latin typeface="Times New Roman" panose="02020603050405020304" pitchFamily="18" charset="0"/>
                <a:ea typeface="Times New Roman" panose="02020603050405020304" pitchFamily="18" charset="0"/>
              </a:rPr>
              <a:t>Tokede</a:t>
            </a:r>
            <a:r>
              <a:rPr lang="en-US" sz="1400" dirty="0">
                <a:effectLst/>
                <a:latin typeface="Times New Roman" panose="02020603050405020304" pitchFamily="18" charset="0"/>
                <a:ea typeface="Times New Roman" panose="02020603050405020304" pitchFamily="18" charset="0"/>
              </a:rPr>
              <a:t>, M. (2022). Application of Unmanned Aerial Vehicle (UAV) For Estimation of Tree Height in Heterogeneous Forest. </a:t>
            </a:r>
            <a:r>
              <a:rPr lang="en-US" sz="1400" i="1" dirty="0" err="1">
                <a:effectLst/>
                <a:latin typeface="Times New Roman" panose="02020603050405020304" pitchFamily="18" charset="0"/>
                <a:ea typeface="Times New Roman" panose="02020603050405020304" pitchFamily="18" charset="0"/>
              </a:rPr>
              <a:t>Biosaintifika</a:t>
            </a:r>
            <a:r>
              <a:rPr lang="en-US" sz="1400" i="1" dirty="0">
                <a:effectLst/>
                <a:latin typeface="Times New Roman" panose="02020603050405020304" pitchFamily="18" charset="0"/>
                <a:ea typeface="Times New Roman" panose="02020603050405020304" pitchFamily="18" charset="0"/>
              </a:rPr>
              <a:t>: Journal of Biology &amp; Biology Education</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14</a:t>
            </a:r>
            <a:r>
              <a:rPr lang="en-US" sz="1400" dirty="0">
                <a:effectLst/>
                <a:latin typeface="Times New Roman" panose="02020603050405020304" pitchFamily="18" charset="0"/>
                <a:ea typeface="Times New Roman" panose="02020603050405020304" pitchFamily="18" charset="0"/>
              </a:rPr>
              <a:t>(2), 168–179.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/http://</a:t>
            </a:r>
            <a:r>
              <a:rPr lang="en-US" sz="1400" dirty="0" err="1">
                <a:effectLst/>
                <a:latin typeface="Times New Roman" panose="02020603050405020304" pitchFamily="18" charset="0"/>
                <a:ea typeface="Times New Roman" panose="02020603050405020304" pitchFamily="18" charset="0"/>
              </a:rPr>
              <a:t>dx.doi.org</a:t>
            </a:r>
            <a:r>
              <a:rPr lang="en-US" sz="1400" dirty="0">
                <a:effectLst/>
                <a:latin typeface="Times New Roman" panose="02020603050405020304" pitchFamily="18" charset="0"/>
                <a:ea typeface="Times New Roman" panose="02020603050405020304" pitchFamily="18" charset="0"/>
              </a:rPr>
              <a:t>/10.15294/biosaintifika.v14i2.35637</a:t>
            </a:r>
          </a:p>
          <a:p>
            <a:pPr marL="342900" marR="0" indent="-342900">
              <a:spcBef>
                <a:spcPts val="0"/>
              </a:spcBef>
              <a:spcAft>
                <a:spcPts val="0"/>
              </a:spcAft>
              <a:buFont typeface="+mj-lt"/>
              <a:buAutoNum type="arabicPeriod" startAt="9"/>
            </a:pPr>
            <a:r>
              <a:rPr lang="en-US" sz="1400" dirty="0" err="1">
                <a:effectLst/>
                <a:latin typeface="Times New Roman" panose="02020603050405020304" pitchFamily="18" charset="0"/>
                <a:ea typeface="Times New Roman" panose="02020603050405020304" pitchFamily="18" charset="0"/>
              </a:rPr>
              <a:t>Huabing</a:t>
            </a:r>
            <a:r>
              <a:rPr lang="en-US" sz="1400" dirty="0">
                <a:effectLst/>
                <a:latin typeface="Times New Roman" panose="02020603050405020304" pitchFamily="18" charset="0"/>
                <a:ea typeface="Times New Roman" panose="02020603050405020304" pitchFamily="18" charset="0"/>
              </a:rPr>
              <a:t>, H., Zhan, L., Peng, G., Xiao, C., Clinton, N., </a:t>
            </a:r>
            <a:r>
              <a:rPr lang="en-US" sz="1400" dirty="0" err="1">
                <a:effectLst/>
                <a:latin typeface="Times New Roman" panose="02020603050405020304" pitchFamily="18" charset="0"/>
                <a:ea typeface="Times New Roman" panose="02020603050405020304" pitchFamily="18" charset="0"/>
              </a:rPr>
              <a:t>Chunxiang</a:t>
            </a:r>
            <a:r>
              <a:rPr lang="en-US" sz="1400" dirty="0">
                <a:effectLst/>
                <a:latin typeface="Times New Roman" panose="02020603050405020304" pitchFamily="18" charset="0"/>
                <a:ea typeface="Times New Roman" panose="02020603050405020304" pitchFamily="18" charset="0"/>
              </a:rPr>
              <a:t>, C., </a:t>
            </a:r>
            <a:r>
              <a:rPr lang="en-US" sz="1400" dirty="0" err="1">
                <a:effectLst/>
                <a:latin typeface="Times New Roman" panose="02020603050405020304" pitchFamily="18" charset="0"/>
                <a:ea typeface="Times New Roman" panose="02020603050405020304" pitchFamily="18" charset="0"/>
              </a:rPr>
              <a:t>Wenjian</a:t>
            </a:r>
            <a:r>
              <a:rPr lang="en-US" sz="1400" dirty="0">
                <a:effectLst/>
                <a:latin typeface="Times New Roman" panose="02020603050405020304" pitchFamily="18" charset="0"/>
                <a:ea typeface="Times New Roman" panose="02020603050405020304" pitchFamily="18" charset="0"/>
              </a:rPr>
              <a:t>, N., &amp; Lei, W. (2011). Automated Methods for Measuring DBH and Tree Heights with a Commercial Scanning Lidar. </a:t>
            </a:r>
            <a:r>
              <a:rPr lang="en-US" sz="1400" i="1" dirty="0">
                <a:effectLst/>
                <a:latin typeface="Times New Roman" panose="02020603050405020304" pitchFamily="18" charset="0"/>
                <a:ea typeface="Times New Roman" panose="02020603050405020304" pitchFamily="18" charset="0"/>
              </a:rPr>
              <a:t>Photogrammetric Engineering &amp; Remote Sensing</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77</a:t>
            </a:r>
            <a:r>
              <a:rPr lang="en-US" sz="1400" dirty="0">
                <a:effectLst/>
                <a:latin typeface="Times New Roman" panose="02020603050405020304" pitchFamily="18" charset="0"/>
                <a:ea typeface="Times New Roman" panose="02020603050405020304" pitchFamily="18" charset="0"/>
              </a:rPr>
              <a:t>(3), 219–227. https://</a:t>
            </a:r>
            <a:r>
              <a:rPr lang="en-US" sz="1400" dirty="0" err="1">
                <a:effectLst/>
                <a:latin typeface="Times New Roman" panose="02020603050405020304" pitchFamily="18" charset="0"/>
                <a:ea typeface="Times New Roman" panose="02020603050405020304" pitchFamily="18" charset="0"/>
              </a:rPr>
              <a:t>doi.org</a:t>
            </a:r>
            <a:r>
              <a:rPr lang="en-US" sz="1400" dirty="0">
                <a:effectLst/>
                <a:latin typeface="Times New Roman" panose="02020603050405020304" pitchFamily="18" charset="0"/>
                <a:ea typeface="Times New Roman" panose="02020603050405020304" pitchFamily="18" charset="0"/>
              </a:rPr>
              <a:t>/10.14358/PERS.77.3.219</a:t>
            </a:r>
          </a:p>
          <a:p>
            <a:pPr marL="342900" marR="0" indent="-342900">
              <a:spcBef>
                <a:spcPts val="0"/>
              </a:spcBef>
              <a:spcAft>
                <a:spcPts val="0"/>
              </a:spcAft>
              <a:buFont typeface="+mj-lt"/>
              <a:buAutoNum type="arabicPeriod" startAt="9"/>
            </a:pPr>
            <a:r>
              <a:rPr lang="en-US" sz="1400" dirty="0">
                <a:effectLst/>
                <a:latin typeface="Times New Roman" panose="02020603050405020304" pitchFamily="18" charset="0"/>
                <a:ea typeface="Times New Roman" panose="02020603050405020304" pitchFamily="18" charset="0"/>
              </a:rPr>
              <a:t>Johnson, K. A. (2023). </a:t>
            </a:r>
            <a:r>
              <a:rPr lang="en-US" sz="1400" i="1" dirty="0">
                <a:effectLst/>
                <a:latin typeface="Times New Roman" panose="02020603050405020304" pitchFamily="18" charset="0"/>
                <a:ea typeface="Times New Roman" panose="02020603050405020304" pitchFamily="18" charset="0"/>
              </a:rPr>
              <a:t>Phony Peach Disease: New Insights Relative to Identification, Detection, and Management</a:t>
            </a:r>
            <a:r>
              <a:rPr lang="en-US" sz="1400" dirty="0">
                <a:effectLst/>
                <a:latin typeface="Times New Roman" panose="02020603050405020304" pitchFamily="18" charset="0"/>
                <a:ea typeface="Times New Roman" panose="02020603050405020304" pitchFamily="18" charset="0"/>
              </a:rPr>
              <a:t> [Doctoral dissertation, University of Georgia]. (Order No. 30250404). Available From </a:t>
            </a:r>
            <a:r>
              <a:rPr lang="en-US" sz="1400" dirty="0" err="1">
                <a:effectLst/>
                <a:latin typeface="Times New Roman" panose="02020603050405020304" pitchFamily="18" charset="0"/>
                <a:ea typeface="Times New Roman" panose="02020603050405020304" pitchFamily="18" charset="0"/>
              </a:rPr>
              <a:t>Proquest</a:t>
            </a:r>
            <a:r>
              <a:rPr lang="en-US" sz="1400" dirty="0">
                <a:effectLst/>
                <a:latin typeface="Times New Roman" panose="02020603050405020304" pitchFamily="18" charset="0"/>
                <a:ea typeface="Times New Roman" panose="02020603050405020304" pitchFamily="18" charset="0"/>
              </a:rPr>
              <a:t> Dissertations &amp; Theses Global. (2825739565). https://</a:t>
            </a:r>
            <a:r>
              <a:rPr lang="en-US" sz="1400" dirty="0" err="1">
                <a:effectLst/>
                <a:latin typeface="Times New Roman" panose="02020603050405020304" pitchFamily="18" charset="0"/>
                <a:ea typeface="Times New Roman" panose="02020603050405020304" pitchFamily="18" charset="0"/>
              </a:rPr>
              <a:t>www.proquest.com</a:t>
            </a:r>
            <a:r>
              <a:rPr lang="en-US" sz="1400" dirty="0">
                <a:effectLst/>
                <a:latin typeface="Times New Roman" panose="02020603050405020304" pitchFamily="18" charset="0"/>
                <a:ea typeface="Times New Roman" panose="02020603050405020304" pitchFamily="18" charset="0"/>
              </a:rPr>
              <a:t>/dissertations-theses/phony-peach-disease-new-insights-relative/</a:t>
            </a:r>
            <a:r>
              <a:rPr lang="en-US" sz="1400" dirty="0" err="1">
                <a:effectLst/>
                <a:latin typeface="Times New Roman" panose="02020603050405020304" pitchFamily="18" charset="0"/>
                <a:ea typeface="Times New Roman" panose="02020603050405020304" pitchFamily="18" charset="0"/>
              </a:rPr>
              <a:t>docview</a:t>
            </a:r>
            <a:r>
              <a:rPr lang="en-US" sz="1400" dirty="0">
                <a:effectLst/>
                <a:latin typeface="Times New Roman" panose="02020603050405020304" pitchFamily="18" charset="0"/>
                <a:ea typeface="Times New Roman" panose="02020603050405020304" pitchFamily="18" charset="0"/>
              </a:rPr>
              <a:t>/2825739565/se-2?accountid=25320</a:t>
            </a:r>
          </a:p>
          <a:p>
            <a:pPr marL="0" marR="0" indent="0">
              <a:spcBef>
                <a:spcPts val="0"/>
              </a:spcBef>
              <a:spcAft>
                <a:spcPts val="600"/>
              </a:spcAft>
              <a:buNone/>
            </a:pPr>
            <a:endParaRPr lang="en-US" sz="1400" dirty="0">
              <a:effectLst/>
              <a:latin typeface="Times New Roman" panose="02020603050405020304" pitchFamily="18" charset="0"/>
              <a:ea typeface="Times New Roman" panose="02020603050405020304" pitchFamily="18" charset="0"/>
            </a:endParaRPr>
          </a:p>
        </p:txBody>
      </p:sp>
      <p:pic>
        <p:nvPicPr>
          <p:cNvPr id="9" name="Graphic 8" descr="Forest scene">
            <a:extLst>
              <a:ext uri="{FF2B5EF4-FFF2-40B4-BE49-F238E27FC236}">
                <a16:creationId xmlns:a16="http://schemas.microsoft.com/office/drawing/2014/main" id="{937FB3FD-1891-CF4D-8338-8F8BF987F0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4900" y="538956"/>
            <a:ext cx="749300" cy="749300"/>
          </a:xfrm>
          <a:prstGeom prst="rect">
            <a:avLst/>
          </a:prstGeom>
        </p:spPr>
      </p:pic>
      <p:pic>
        <p:nvPicPr>
          <p:cNvPr id="6" name="Audio Recording Oct 22, 2023 at 9:56:10 PM" descr="Audio Recording Oct 22, 2023 at 9:56:10 PM">
            <a:hlinkClick r:id="" action="ppaction://media"/>
            <a:extLst>
              <a:ext uri="{FF2B5EF4-FFF2-40B4-BE49-F238E27FC236}">
                <a16:creationId xmlns:a16="http://schemas.microsoft.com/office/drawing/2014/main" id="{06841C1F-469D-D644-9C06-DDB595E723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31370" y="6179665"/>
            <a:ext cx="812800" cy="812800"/>
          </a:xfrm>
          <a:prstGeom prst="rect">
            <a:avLst/>
          </a:prstGeom>
        </p:spPr>
      </p:pic>
    </p:spTree>
    <p:extLst>
      <p:ext uri="{BB962C8B-B14F-4D97-AF65-F5344CB8AC3E}">
        <p14:creationId xmlns:p14="http://schemas.microsoft.com/office/powerpoint/2010/main" val="49364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blinds(horizontal)">
                                      <p:cBhvr>
                                        <p:cTn id="9" dur="500"/>
                                        <p:tgtEl>
                                          <p:spTgt spid="3">
                                            <p:txEl>
                                              <p:pRg st="0" end="0"/>
                                            </p:txEl>
                                          </p:spTgt>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childTnLst>
                          </p:cTn>
                        </p:par>
                        <p:par>
                          <p:cTn id="31" fill="hold">
                            <p:stCondLst>
                              <p:cond delay="500"/>
                            </p:stCondLst>
                            <p:childTnLst>
                              <p:par>
                                <p:cTn id="32" presetID="1" presetClass="mediacall" presetSubtype="0" fill="hold" nodeType="afterEffect">
                                  <p:stCondLst>
                                    <p:cond delay="0"/>
                                  </p:stCondLst>
                                  <p:childTnLst>
                                    <p:cmd type="call" cmd="playFrom(0.0)">
                                      <p:cBhvr>
                                        <p:cTn id="33" dur="28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{56AF67FD-464C-3541-A33F-7D5722DC4C34}tf16401378</Template>
  <TotalTime>21487</TotalTime>
  <Words>5864</Words>
  <Application>Microsoft Macintosh PowerPoint</Application>
  <PresentationFormat>Widescreen</PresentationFormat>
  <Paragraphs>252</Paragraphs>
  <Slides>16</Slides>
  <Notes>13</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Courier New</vt:lpstr>
      <vt:lpstr>Söhne</vt:lpstr>
      <vt:lpstr>Times New Roman</vt:lpstr>
      <vt:lpstr>Wingdings</vt:lpstr>
      <vt:lpstr>Office Theme</vt:lpstr>
      <vt:lpstr>Problem statement</vt:lpstr>
      <vt:lpstr>Research Purpose</vt:lpstr>
      <vt:lpstr>Research Design Data Collection Strategy</vt:lpstr>
      <vt:lpstr>Research Design Data Analysis Strategy</vt:lpstr>
      <vt:lpstr>Research Design Data Analysis Strategy</vt:lpstr>
      <vt:lpstr>Steps to collect aerial view images</vt:lpstr>
      <vt:lpstr>AI-Driven Foliage Detection Using Machine Learning and Computer Vision - flowchart</vt:lpstr>
      <vt:lpstr>Resources</vt:lpstr>
      <vt:lpstr>Resources</vt:lpstr>
      <vt:lpstr>Resources</vt:lpstr>
      <vt:lpstr>Resources</vt:lpstr>
      <vt:lpstr>Resources</vt:lpstr>
      <vt:lpstr>Thank You!!</vt:lpstr>
      <vt:lpstr>BackUp</vt:lpstr>
      <vt:lpstr>Research Design Data Collection Strategy</vt:lpstr>
      <vt:lpstr>Steps to collect Street view images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Hashim Shaik</dc:creator>
  <cp:lastModifiedBy>Hashim Shaik</cp:lastModifiedBy>
  <cp:revision>65</cp:revision>
  <cp:lastPrinted>2023-04-22T18:46:04Z</cp:lastPrinted>
  <dcterms:created xsi:type="dcterms:W3CDTF">2023-04-14T20:50:32Z</dcterms:created>
  <dcterms:modified xsi:type="dcterms:W3CDTF">2024-02-12T15:01:46Z</dcterms:modified>
</cp:coreProperties>
</file>